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2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72" r:id="rId8"/>
    <p:sldId id="265" r:id="rId9"/>
    <p:sldId id="273" r:id="rId10"/>
    <p:sldId id="266" r:id="rId11"/>
    <p:sldId id="267" r:id="rId12"/>
    <p:sldId id="268" r:id="rId13"/>
    <p:sldId id="261" r:id="rId14"/>
    <p:sldId id="258" r:id="rId15"/>
    <p:sldId id="263" r:id="rId16"/>
    <p:sldId id="270" r:id="rId17"/>
    <p:sldId id="269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276"/>
    <a:srgbClr val="D1147C"/>
    <a:srgbClr val="522582"/>
    <a:srgbClr val="792482"/>
    <a:srgbClr val="962181"/>
    <a:srgbClr val="FFDD00"/>
    <a:srgbClr val="CE0060"/>
    <a:srgbClr val="341C65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FD17B-47BF-4913-BEF2-A7B43F0958A5}" v="34" dt="2022-04-29T06:18:5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121" d="100"/>
          <a:sy n="121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B509D-C0DD-4AB0-A0BE-0510E061204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3BCFF-C427-462D-B65C-1159C861F398}">
      <dgm:prSet/>
      <dgm:spPr/>
      <dgm:t>
        <a:bodyPr/>
        <a:lstStyle/>
        <a:p>
          <a:r>
            <a:rPr lang="en-US"/>
            <a:t>Gå in på aktuell person</a:t>
          </a:r>
        </a:p>
      </dgm:t>
    </dgm:pt>
    <dgm:pt modelId="{EBEAFC99-C0FC-40BD-9EC4-82A63570095A}" type="parTrans" cxnId="{B6313D62-803E-490C-9724-A9CCBA0BC0D2}">
      <dgm:prSet/>
      <dgm:spPr/>
      <dgm:t>
        <a:bodyPr/>
        <a:lstStyle/>
        <a:p>
          <a:endParaRPr lang="en-US"/>
        </a:p>
      </dgm:t>
    </dgm:pt>
    <dgm:pt modelId="{C6D2E792-99C5-408C-BB40-C17869B5DA87}" type="sibTrans" cxnId="{B6313D62-803E-490C-9724-A9CCBA0BC0D2}">
      <dgm:prSet/>
      <dgm:spPr/>
      <dgm:t>
        <a:bodyPr/>
        <a:lstStyle/>
        <a:p>
          <a:endParaRPr lang="en-US"/>
        </a:p>
      </dgm:t>
    </dgm:pt>
    <dgm:pt modelId="{917E23EB-7536-480B-B5DE-650C1F4237CA}">
      <dgm:prSet/>
      <dgm:spPr/>
      <dgm:t>
        <a:bodyPr spcFirstLastPara="0" vert="horz" wrap="square" lIns="80010" tIns="80010" rIns="80010" bIns="80010" numCol="1" spcCol="1270" anchor="ctr" anchorCtr="0"/>
        <a:lstStyle/>
        <a:p>
          <a:r>
            <a:rPr lang="en-US" kern="1200"/>
            <a:t>Gör bedömning </a:t>
          </a:r>
          <a:r>
            <a:rPr lang="en-US" kern="1200">
              <a:latin typeface="Arial"/>
              <a:ea typeface="+mn-ea"/>
              <a:cs typeface="+mn-cs"/>
            </a:rPr>
            <a:t>utifrån</a:t>
          </a:r>
          <a:r>
            <a:rPr lang="en-US" kern="1200"/>
            <a:t> den sökandes meriter och dokument</a:t>
          </a:r>
        </a:p>
      </dgm:t>
    </dgm:pt>
    <dgm:pt modelId="{165F20FC-5F6B-4348-8F97-C81C76074F4F}" type="parTrans" cxnId="{96D59988-20CA-4AF8-A541-9258227A351F}">
      <dgm:prSet/>
      <dgm:spPr/>
      <dgm:t>
        <a:bodyPr/>
        <a:lstStyle/>
        <a:p>
          <a:endParaRPr lang="en-US"/>
        </a:p>
      </dgm:t>
    </dgm:pt>
    <dgm:pt modelId="{0E84A889-BA86-4036-888A-508F74559DC4}" type="sibTrans" cxnId="{96D59988-20CA-4AF8-A541-9258227A351F}">
      <dgm:prSet/>
      <dgm:spPr/>
      <dgm:t>
        <a:bodyPr/>
        <a:lstStyle/>
        <a:p>
          <a:endParaRPr lang="en-US"/>
        </a:p>
      </dgm:t>
    </dgm:pt>
    <dgm:pt modelId="{0182FA78-F202-499B-AA9B-D5E9744B4D51}">
      <dgm:prSet/>
      <dgm:spPr/>
      <dgm:t>
        <a:bodyPr spcFirstLastPara="0" vert="horz" wrap="square" lIns="80010" tIns="80010" rIns="80010" bIns="80010" numCol="1" spcCol="1270" anchor="ctr" anchorCtr="0"/>
        <a:lstStyle/>
        <a:p>
          <a:r>
            <a:rPr lang="en-US" kern="1200"/>
            <a:t>Fältet ”egen notering” kan användas för </a:t>
          </a:r>
          <a:r>
            <a:rPr lang="en-US" kern="1200">
              <a:latin typeface="Arial"/>
              <a:ea typeface="+mn-ea"/>
              <a:cs typeface="+mn-cs"/>
            </a:rPr>
            <a:t>anteckningar</a:t>
          </a:r>
          <a:endParaRPr lang="en-US" kern="1200"/>
        </a:p>
      </dgm:t>
    </dgm:pt>
    <dgm:pt modelId="{4446C18C-0D37-4F7E-9A0F-3ADBEBBA9CC7}" type="parTrans" cxnId="{E29ED5BE-D5CC-41FC-88E6-C51B8E709AD7}">
      <dgm:prSet/>
      <dgm:spPr/>
      <dgm:t>
        <a:bodyPr/>
        <a:lstStyle/>
        <a:p>
          <a:endParaRPr lang="en-US"/>
        </a:p>
      </dgm:t>
    </dgm:pt>
    <dgm:pt modelId="{CFC12507-E435-42B3-A6AD-CE3BB79B3D71}" type="sibTrans" cxnId="{E29ED5BE-D5CC-41FC-88E6-C51B8E709AD7}">
      <dgm:prSet/>
      <dgm:spPr/>
      <dgm:t>
        <a:bodyPr/>
        <a:lstStyle/>
        <a:p>
          <a:endParaRPr lang="en-US"/>
        </a:p>
      </dgm:t>
    </dgm:pt>
    <dgm:pt modelId="{8BDF8CA2-C237-48AF-89F9-83F010F598E2}" type="pres">
      <dgm:prSet presAssocID="{4C5B509D-C0DD-4AB0-A0BE-0510E0612049}" presName="outerComposite" presStyleCnt="0">
        <dgm:presLayoutVars>
          <dgm:chMax val="5"/>
          <dgm:dir/>
          <dgm:resizeHandles val="exact"/>
        </dgm:presLayoutVars>
      </dgm:prSet>
      <dgm:spPr/>
    </dgm:pt>
    <dgm:pt modelId="{9EA84C9E-6D56-4E7A-A5A7-1602F3898E05}" type="pres">
      <dgm:prSet presAssocID="{4C5B509D-C0DD-4AB0-A0BE-0510E0612049}" presName="dummyMaxCanvas" presStyleCnt="0">
        <dgm:presLayoutVars/>
      </dgm:prSet>
      <dgm:spPr/>
    </dgm:pt>
    <dgm:pt modelId="{FEF7DBA6-7FC7-4FDD-84AE-F0B94F585B31}" type="pres">
      <dgm:prSet presAssocID="{4C5B509D-C0DD-4AB0-A0BE-0510E0612049}" presName="ThreeNodes_1" presStyleLbl="node1" presStyleIdx="0" presStyleCnt="3">
        <dgm:presLayoutVars>
          <dgm:bulletEnabled val="1"/>
        </dgm:presLayoutVars>
      </dgm:prSet>
      <dgm:spPr/>
    </dgm:pt>
    <dgm:pt modelId="{569BDD4E-13BA-4EB7-93C4-57B7B44075D6}" type="pres">
      <dgm:prSet presAssocID="{4C5B509D-C0DD-4AB0-A0BE-0510E0612049}" presName="ThreeNodes_2" presStyleLbl="node1" presStyleIdx="1" presStyleCnt="3">
        <dgm:presLayoutVars>
          <dgm:bulletEnabled val="1"/>
        </dgm:presLayoutVars>
      </dgm:prSet>
      <dgm:spPr/>
    </dgm:pt>
    <dgm:pt modelId="{AC352522-E6D6-45E6-90F5-95297E3050B2}" type="pres">
      <dgm:prSet presAssocID="{4C5B509D-C0DD-4AB0-A0BE-0510E0612049}" presName="ThreeNodes_3" presStyleLbl="node1" presStyleIdx="2" presStyleCnt="3">
        <dgm:presLayoutVars>
          <dgm:bulletEnabled val="1"/>
        </dgm:presLayoutVars>
      </dgm:prSet>
      <dgm:spPr/>
    </dgm:pt>
    <dgm:pt modelId="{399E21D8-67CC-4622-B011-D2E1DA9D7F40}" type="pres">
      <dgm:prSet presAssocID="{4C5B509D-C0DD-4AB0-A0BE-0510E0612049}" presName="ThreeConn_1-2" presStyleLbl="fgAccFollowNode1" presStyleIdx="0" presStyleCnt="2">
        <dgm:presLayoutVars>
          <dgm:bulletEnabled val="1"/>
        </dgm:presLayoutVars>
      </dgm:prSet>
      <dgm:spPr/>
    </dgm:pt>
    <dgm:pt modelId="{60897F33-68B1-44E9-9B25-44F64EADE89E}" type="pres">
      <dgm:prSet presAssocID="{4C5B509D-C0DD-4AB0-A0BE-0510E0612049}" presName="ThreeConn_2-3" presStyleLbl="fgAccFollowNode1" presStyleIdx="1" presStyleCnt="2">
        <dgm:presLayoutVars>
          <dgm:bulletEnabled val="1"/>
        </dgm:presLayoutVars>
      </dgm:prSet>
      <dgm:spPr/>
    </dgm:pt>
    <dgm:pt modelId="{97C2D652-C23D-451A-98B9-188BE387B0AE}" type="pres">
      <dgm:prSet presAssocID="{4C5B509D-C0DD-4AB0-A0BE-0510E0612049}" presName="ThreeNodes_1_text" presStyleLbl="node1" presStyleIdx="2" presStyleCnt="3">
        <dgm:presLayoutVars>
          <dgm:bulletEnabled val="1"/>
        </dgm:presLayoutVars>
      </dgm:prSet>
      <dgm:spPr/>
    </dgm:pt>
    <dgm:pt modelId="{161A9A92-98CA-48E5-8E1C-55ACF4D2CC72}" type="pres">
      <dgm:prSet presAssocID="{4C5B509D-C0DD-4AB0-A0BE-0510E0612049}" presName="ThreeNodes_2_text" presStyleLbl="node1" presStyleIdx="2" presStyleCnt="3">
        <dgm:presLayoutVars>
          <dgm:bulletEnabled val="1"/>
        </dgm:presLayoutVars>
      </dgm:prSet>
      <dgm:spPr/>
    </dgm:pt>
    <dgm:pt modelId="{7FEE4EDA-2EC9-4A2D-BE60-023F560E9903}" type="pres">
      <dgm:prSet presAssocID="{4C5B509D-C0DD-4AB0-A0BE-0510E061204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28135C-B127-40A1-B7AA-24422AEF5074}" type="presOf" srcId="{917E23EB-7536-480B-B5DE-650C1F4237CA}" destId="{569BDD4E-13BA-4EB7-93C4-57B7B44075D6}" srcOrd="0" destOrd="0" presId="urn:microsoft.com/office/officeart/2005/8/layout/vProcess5"/>
    <dgm:cxn modelId="{B6313D62-803E-490C-9724-A9CCBA0BC0D2}" srcId="{4C5B509D-C0DD-4AB0-A0BE-0510E0612049}" destId="{EFF3BCFF-C427-462D-B65C-1159C861F398}" srcOrd="0" destOrd="0" parTransId="{EBEAFC99-C0FC-40BD-9EC4-82A63570095A}" sibTransId="{C6D2E792-99C5-408C-BB40-C17869B5DA87}"/>
    <dgm:cxn modelId="{5D7BBA65-2166-423B-8491-E8398C273020}" type="presOf" srcId="{0E84A889-BA86-4036-888A-508F74559DC4}" destId="{60897F33-68B1-44E9-9B25-44F64EADE89E}" srcOrd="0" destOrd="0" presId="urn:microsoft.com/office/officeart/2005/8/layout/vProcess5"/>
    <dgm:cxn modelId="{CDD59F4B-B4A9-4699-947A-AAA032C97024}" type="presOf" srcId="{EFF3BCFF-C427-462D-B65C-1159C861F398}" destId="{FEF7DBA6-7FC7-4FDD-84AE-F0B94F585B31}" srcOrd="0" destOrd="0" presId="urn:microsoft.com/office/officeart/2005/8/layout/vProcess5"/>
    <dgm:cxn modelId="{48C74B78-4465-46D3-945C-607C67E1F457}" type="presOf" srcId="{EFF3BCFF-C427-462D-B65C-1159C861F398}" destId="{97C2D652-C23D-451A-98B9-188BE387B0AE}" srcOrd="1" destOrd="0" presId="urn:microsoft.com/office/officeart/2005/8/layout/vProcess5"/>
    <dgm:cxn modelId="{96D59988-20CA-4AF8-A541-9258227A351F}" srcId="{4C5B509D-C0DD-4AB0-A0BE-0510E0612049}" destId="{917E23EB-7536-480B-B5DE-650C1F4237CA}" srcOrd="1" destOrd="0" parTransId="{165F20FC-5F6B-4348-8F97-C81C76074F4F}" sibTransId="{0E84A889-BA86-4036-888A-508F74559DC4}"/>
    <dgm:cxn modelId="{5FFD0F9F-5D68-400E-AF3D-DAA26EF8DDE0}" type="presOf" srcId="{0182FA78-F202-499B-AA9B-D5E9744B4D51}" destId="{AC352522-E6D6-45E6-90F5-95297E3050B2}" srcOrd="0" destOrd="0" presId="urn:microsoft.com/office/officeart/2005/8/layout/vProcess5"/>
    <dgm:cxn modelId="{2363D3AC-0D22-44E5-8991-ECDD941B2CD8}" type="presOf" srcId="{4C5B509D-C0DD-4AB0-A0BE-0510E0612049}" destId="{8BDF8CA2-C237-48AF-89F9-83F010F598E2}" srcOrd="0" destOrd="0" presId="urn:microsoft.com/office/officeart/2005/8/layout/vProcess5"/>
    <dgm:cxn modelId="{E29ED5BE-D5CC-41FC-88E6-C51B8E709AD7}" srcId="{4C5B509D-C0DD-4AB0-A0BE-0510E0612049}" destId="{0182FA78-F202-499B-AA9B-D5E9744B4D51}" srcOrd="2" destOrd="0" parTransId="{4446C18C-0D37-4F7E-9A0F-3ADBEBBA9CC7}" sibTransId="{CFC12507-E435-42B3-A6AD-CE3BB79B3D71}"/>
    <dgm:cxn modelId="{5BDBE9C6-7807-4C1D-84B5-40F72CAAE66D}" type="presOf" srcId="{0182FA78-F202-499B-AA9B-D5E9744B4D51}" destId="{7FEE4EDA-2EC9-4A2D-BE60-023F560E9903}" srcOrd="1" destOrd="0" presId="urn:microsoft.com/office/officeart/2005/8/layout/vProcess5"/>
    <dgm:cxn modelId="{D19DBDCB-B111-4C8A-B992-46F743D9B6FA}" type="presOf" srcId="{917E23EB-7536-480B-B5DE-650C1F4237CA}" destId="{161A9A92-98CA-48E5-8E1C-55ACF4D2CC72}" srcOrd="1" destOrd="0" presId="urn:microsoft.com/office/officeart/2005/8/layout/vProcess5"/>
    <dgm:cxn modelId="{DA036DCE-E163-417E-BE13-866B7DBB651A}" type="presOf" srcId="{C6D2E792-99C5-408C-BB40-C17869B5DA87}" destId="{399E21D8-67CC-4622-B011-D2E1DA9D7F40}" srcOrd="0" destOrd="0" presId="urn:microsoft.com/office/officeart/2005/8/layout/vProcess5"/>
    <dgm:cxn modelId="{63234069-AEBE-43CC-AEED-726F1D7060A8}" type="presParOf" srcId="{8BDF8CA2-C237-48AF-89F9-83F010F598E2}" destId="{9EA84C9E-6D56-4E7A-A5A7-1602F3898E05}" srcOrd="0" destOrd="0" presId="urn:microsoft.com/office/officeart/2005/8/layout/vProcess5"/>
    <dgm:cxn modelId="{14F65321-7341-4AE9-9D86-0861F0C6E06E}" type="presParOf" srcId="{8BDF8CA2-C237-48AF-89F9-83F010F598E2}" destId="{FEF7DBA6-7FC7-4FDD-84AE-F0B94F585B31}" srcOrd="1" destOrd="0" presId="urn:microsoft.com/office/officeart/2005/8/layout/vProcess5"/>
    <dgm:cxn modelId="{AD9AEC33-0AEE-416F-8F64-483FC6FB698B}" type="presParOf" srcId="{8BDF8CA2-C237-48AF-89F9-83F010F598E2}" destId="{569BDD4E-13BA-4EB7-93C4-57B7B44075D6}" srcOrd="2" destOrd="0" presId="urn:microsoft.com/office/officeart/2005/8/layout/vProcess5"/>
    <dgm:cxn modelId="{1420B5EB-67A7-4838-98B9-42EB2521A323}" type="presParOf" srcId="{8BDF8CA2-C237-48AF-89F9-83F010F598E2}" destId="{AC352522-E6D6-45E6-90F5-95297E3050B2}" srcOrd="3" destOrd="0" presId="urn:microsoft.com/office/officeart/2005/8/layout/vProcess5"/>
    <dgm:cxn modelId="{67B56AA8-02CF-47AC-8008-CFBE2D2F3E93}" type="presParOf" srcId="{8BDF8CA2-C237-48AF-89F9-83F010F598E2}" destId="{399E21D8-67CC-4622-B011-D2E1DA9D7F40}" srcOrd="4" destOrd="0" presId="urn:microsoft.com/office/officeart/2005/8/layout/vProcess5"/>
    <dgm:cxn modelId="{C44D812C-3C31-420F-8CB8-8E06DE1E5223}" type="presParOf" srcId="{8BDF8CA2-C237-48AF-89F9-83F010F598E2}" destId="{60897F33-68B1-44E9-9B25-44F64EADE89E}" srcOrd="5" destOrd="0" presId="urn:microsoft.com/office/officeart/2005/8/layout/vProcess5"/>
    <dgm:cxn modelId="{B1E1D601-6311-41A4-9F21-ACCAED42B535}" type="presParOf" srcId="{8BDF8CA2-C237-48AF-89F9-83F010F598E2}" destId="{97C2D652-C23D-451A-98B9-188BE387B0AE}" srcOrd="6" destOrd="0" presId="urn:microsoft.com/office/officeart/2005/8/layout/vProcess5"/>
    <dgm:cxn modelId="{8F247ABE-17CD-4EA3-A59E-0666DA03701E}" type="presParOf" srcId="{8BDF8CA2-C237-48AF-89F9-83F010F598E2}" destId="{161A9A92-98CA-48E5-8E1C-55ACF4D2CC72}" srcOrd="7" destOrd="0" presId="urn:microsoft.com/office/officeart/2005/8/layout/vProcess5"/>
    <dgm:cxn modelId="{5D89E7CA-A19C-42B1-8632-E9CCA5B76FEA}" type="presParOf" srcId="{8BDF8CA2-C237-48AF-89F9-83F010F598E2}" destId="{7FEE4EDA-2EC9-4A2D-BE60-023F560E99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EA5B9-3C60-47FF-99BD-BFF3193CDE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0785D-E9A0-4006-88E8-2C3D388B08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Varje sökande ska göras behörig, behörig med villkor eller obehörig/alternativt avvisas</a:t>
          </a:r>
        </a:p>
      </dgm:t>
    </dgm:pt>
    <dgm:pt modelId="{A16880C9-1C41-4B42-BEA4-AD0B2736C648}" type="parTrans" cxnId="{5C05BF4E-78FC-4D29-ADA9-86C7D95AAE3E}">
      <dgm:prSet/>
      <dgm:spPr/>
      <dgm:t>
        <a:bodyPr/>
        <a:lstStyle/>
        <a:p>
          <a:endParaRPr lang="en-US"/>
        </a:p>
      </dgm:t>
    </dgm:pt>
    <dgm:pt modelId="{A77D2351-575E-49BB-B657-21C6586ACE7E}" type="sibTrans" cxnId="{5C05BF4E-78FC-4D29-ADA9-86C7D95AAE3E}">
      <dgm:prSet/>
      <dgm:spPr/>
      <dgm:t>
        <a:bodyPr/>
        <a:lstStyle/>
        <a:p>
          <a:endParaRPr lang="en-US"/>
        </a:p>
      </dgm:t>
    </dgm:pt>
    <dgm:pt modelId="{68418407-4D58-438E-80D3-E3803A5ACF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Skriv sedan en tjänsteanteckning</a:t>
          </a:r>
        </a:p>
      </dgm:t>
    </dgm:pt>
    <dgm:pt modelId="{446F7BB0-60BF-4261-8DF6-C4D604374A7C}" type="parTrans" cxnId="{07E44BE9-D897-44B8-AD0D-74AAB2C95DE9}">
      <dgm:prSet/>
      <dgm:spPr/>
      <dgm:t>
        <a:bodyPr/>
        <a:lstStyle/>
        <a:p>
          <a:endParaRPr lang="en-US"/>
        </a:p>
      </dgm:t>
    </dgm:pt>
    <dgm:pt modelId="{A1E736C1-D176-4349-9AB7-762CD22F7C34}" type="sibTrans" cxnId="{07E44BE9-D897-44B8-AD0D-74AAB2C95DE9}">
      <dgm:prSet/>
      <dgm:spPr/>
      <dgm:t>
        <a:bodyPr/>
        <a:lstStyle/>
        <a:p>
          <a:endParaRPr lang="en-US"/>
        </a:p>
      </dgm:t>
    </dgm:pt>
    <dgm:pt modelId="{58682708-44CF-4A66-A09F-80C2526AF7F0}" type="pres">
      <dgm:prSet presAssocID="{04AEA5B9-3C60-47FF-99BD-BFF3193CDEB0}" presName="root" presStyleCnt="0">
        <dgm:presLayoutVars>
          <dgm:dir/>
          <dgm:resizeHandles val="exact"/>
        </dgm:presLayoutVars>
      </dgm:prSet>
      <dgm:spPr/>
    </dgm:pt>
    <dgm:pt modelId="{9CD8EA35-6339-4242-9033-73132F986E72}" type="pres">
      <dgm:prSet presAssocID="{B6D0785D-E9A0-4006-88E8-2C3D388B088D}" presName="compNode" presStyleCnt="0"/>
      <dgm:spPr/>
    </dgm:pt>
    <dgm:pt modelId="{F275AC87-CE97-46FD-8192-689249987142}" type="pres">
      <dgm:prSet presAssocID="{B6D0785D-E9A0-4006-88E8-2C3D388B088D}" presName="bgRect" presStyleLbl="bgShp" presStyleIdx="0" presStyleCnt="2"/>
      <dgm:spPr/>
    </dgm:pt>
    <dgm:pt modelId="{0831F41E-6461-4B0C-B44A-A0C51F25AB8C}" type="pres">
      <dgm:prSet presAssocID="{B6D0785D-E9A0-4006-88E8-2C3D388B08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re"/>
        </a:ext>
      </dgm:extLst>
    </dgm:pt>
    <dgm:pt modelId="{5B2939B2-3F9E-45F8-8D5B-5C5954386DA7}" type="pres">
      <dgm:prSet presAssocID="{B6D0785D-E9A0-4006-88E8-2C3D388B088D}" presName="spaceRect" presStyleCnt="0"/>
      <dgm:spPr/>
    </dgm:pt>
    <dgm:pt modelId="{0BAEA54B-BAC7-44DC-8E32-9388E6B674E1}" type="pres">
      <dgm:prSet presAssocID="{B6D0785D-E9A0-4006-88E8-2C3D388B088D}" presName="parTx" presStyleLbl="revTx" presStyleIdx="0" presStyleCnt="2">
        <dgm:presLayoutVars>
          <dgm:chMax val="0"/>
          <dgm:chPref val="0"/>
        </dgm:presLayoutVars>
      </dgm:prSet>
      <dgm:spPr/>
    </dgm:pt>
    <dgm:pt modelId="{2E66A5F0-02FC-4CBA-95F2-3795F2162FA1}" type="pres">
      <dgm:prSet presAssocID="{A77D2351-575E-49BB-B657-21C6586ACE7E}" presName="sibTrans" presStyleCnt="0"/>
      <dgm:spPr/>
    </dgm:pt>
    <dgm:pt modelId="{39EF15F0-EDCF-4F4E-96A1-678A2B1D63FF}" type="pres">
      <dgm:prSet presAssocID="{68418407-4D58-438E-80D3-E3803A5ACFFE}" presName="compNode" presStyleCnt="0"/>
      <dgm:spPr/>
    </dgm:pt>
    <dgm:pt modelId="{F52AE535-1AA2-468A-9ABE-A261A878AEE0}" type="pres">
      <dgm:prSet presAssocID="{68418407-4D58-438E-80D3-E3803A5ACFFE}" presName="bgRect" presStyleLbl="bgShp" presStyleIdx="1" presStyleCnt="2"/>
      <dgm:spPr/>
    </dgm:pt>
    <dgm:pt modelId="{F772335B-003B-4CD9-BA7B-48B9243EA857}" type="pres">
      <dgm:prSet presAssocID="{68418407-4D58-438E-80D3-E3803A5ACF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yertspenna"/>
        </a:ext>
      </dgm:extLst>
    </dgm:pt>
    <dgm:pt modelId="{CFAF4792-CDCB-42B2-A461-A12D6F8FE26C}" type="pres">
      <dgm:prSet presAssocID="{68418407-4D58-438E-80D3-E3803A5ACFFE}" presName="spaceRect" presStyleCnt="0"/>
      <dgm:spPr/>
    </dgm:pt>
    <dgm:pt modelId="{01122780-8A5A-4842-A52A-21A013821C9E}" type="pres">
      <dgm:prSet presAssocID="{68418407-4D58-438E-80D3-E3803A5ACFF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F51C4A-80F6-492D-820F-17F100667C42}" type="presOf" srcId="{B6D0785D-E9A0-4006-88E8-2C3D388B088D}" destId="{0BAEA54B-BAC7-44DC-8E32-9388E6B674E1}" srcOrd="0" destOrd="0" presId="urn:microsoft.com/office/officeart/2018/2/layout/IconVerticalSolidList"/>
    <dgm:cxn modelId="{5C05BF4E-78FC-4D29-ADA9-86C7D95AAE3E}" srcId="{04AEA5B9-3C60-47FF-99BD-BFF3193CDEB0}" destId="{B6D0785D-E9A0-4006-88E8-2C3D388B088D}" srcOrd="0" destOrd="0" parTransId="{A16880C9-1C41-4B42-BEA4-AD0B2736C648}" sibTransId="{A77D2351-575E-49BB-B657-21C6586ACE7E}"/>
    <dgm:cxn modelId="{F37C2174-8879-40D8-9F8B-F2572E710C69}" type="presOf" srcId="{68418407-4D58-438E-80D3-E3803A5ACFFE}" destId="{01122780-8A5A-4842-A52A-21A013821C9E}" srcOrd="0" destOrd="0" presId="urn:microsoft.com/office/officeart/2018/2/layout/IconVerticalSolidList"/>
    <dgm:cxn modelId="{9D592DAE-AFE2-4F2A-B9DC-61AF3C6AE4CA}" type="presOf" srcId="{04AEA5B9-3C60-47FF-99BD-BFF3193CDEB0}" destId="{58682708-44CF-4A66-A09F-80C2526AF7F0}" srcOrd="0" destOrd="0" presId="urn:microsoft.com/office/officeart/2018/2/layout/IconVerticalSolidList"/>
    <dgm:cxn modelId="{07E44BE9-D897-44B8-AD0D-74AAB2C95DE9}" srcId="{04AEA5B9-3C60-47FF-99BD-BFF3193CDEB0}" destId="{68418407-4D58-438E-80D3-E3803A5ACFFE}" srcOrd="1" destOrd="0" parTransId="{446F7BB0-60BF-4261-8DF6-C4D604374A7C}" sibTransId="{A1E736C1-D176-4349-9AB7-762CD22F7C34}"/>
    <dgm:cxn modelId="{6C7AC6E7-EB0B-40AA-90DB-6C7971300BB6}" type="presParOf" srcId="{58682708-44CF-4A66-A09F-80C2526AF7F0}" destId="{9CD8EA35-6339-4242-9033-73132F986E72}" srcOrd="0" destOrd="0" presId="urn:microsoft.com/office/officeart/2018/2/layout/IconVerticalSolidList"/>
    <dgm:cxn modelId="{60E4F1A3-E56D-411D-94DD-B74901362FD0}" type="presParOf" srcId="{9CD8EA35-6339-4242-9033-73132F986E72}" destId="{F275AC87-CE97-46FD-8192-689249987142}" srcOrd="0" destOrd="0" presId="urn:microsoft.com/office/officeart/2018/2/layout/IconVerticalSolidList"/>
    <dgm:cxn modelId="{2E374C02-B441-4537-90BC-2439D623189B}" type="presParOf" srcId="{9CD8EA35-6339-4242-9033-73132F986E72}" destId="{0831F41E-6461-4B0C-B44A-A0C51F25AB8C}" srcOrd="1" destOrd="0" presId="urn:microsoft.com/office/officeart/2018/2/layout/IconVerticalSolidList"/>
    <dgm:cxn modelId="{B52DDF07-5289-4EC3-8F92-7D31673C4364}" type="presParOf" srcId="{9CD8EA35-6339-4242-9033-73132F986E72}" destId="{5B2939B2-3F9E-45F8-8D5B-5C5954386DA7}" srcOrd="2" destOrd="0" presId="urn:microsoft.com/office/officeart/2018/2/layout/IconVerticalSolidList"/>
    <dgm:cxn modelId="{3BF8A82B-EDD6-4D5D-8936-CD5501F37072}" type="presParOf" srcId="{9CD8EA35-6339-4242-9033-73132F986E72}" destId="{0BAEA54B-BAC7-44DC-8E32-9388E6B674E1}" srcOrd="3" destOrd="0" presId="urn:microsoft.com/office/officeart/2018/2/layout/IconVerticalSolidList"/>
    <dgm:cxn modelId="{D2111F1B-7174-41A6-9066-1CB6D6B6A3E2}" type="presParOf" srcId="{58682708-44CF-4A66-A09F-80C2526AF7F0}" destId="{2E66A5F0-02FC-4CBA-95F2-3795F2162FA1}" srcOrd="1" destOrd="0" presId="urn:microsoft.com/office/officeart/2018/2/layout/IconVerticalSolidList"/>
    <dgm:cxn modelId="{46B5A10B-2EE5-4013-936C-EAA0FC19D45B}" type="presParOf" srcId="{58682708-44CF-4A66-A09F-80C2526AF7F0}" destId="{39EF15F0-EDCF-4F4E-96A1-678A2B1D63FF}" srcOrd="2" destOrd="0" presId="urn:microsoft.com/office/officeart/2018/2/layout/IconVerticalSolidList"/>
    <dgm:cxn modelId="{087AE3BE-4E38-4B41-887D-3F05DDEEC37C}" type="presParOf" srcId="{39EF15F0-EDCF-4F4E-96A1-678A2B1D63FF}" destId="{F52AE535-1AA2-468A-9ABE-A261A878AEE0}" srcOrd="0" destOrd="0" presId="urn:microsoft.com/office/officeart/2018/2/layout/IconVerticalSolidList"/>
    <dgm:cxn modelId="{DFDFC0D4-A897-4A2A-BE00-797E54E69C42}" type="presParOf" srcId="{39EF15F0-EDCF-4F4E-96A1-678A2B1D63FF}" destId="{F772335B-003B-4CD9-BA7B-48B9243EA857}" srcOrd="1" destOrd="0" presId="urn:microsoft.com/office/officeart/2018/2/layout/IconVerticalSolidList"/>
    <dgm:cxn modelId="{AFADB277-9E99-475F-8EE0-CECE0F29EC90}" type="presParOf" srcId="{39EF15F0-EDCF-4F4E-96A1-678A2B1D63FF}" destId="{CFAF4792-CDCB-42B2-A461-A12D6F8FE26C}" srcOrd="2" destOrd="0" presId="urn:microsoft.com/office/officeart/2018/2/layout/IconVerticalSolidList"/>
    <dgm:cxn modelId="{5EEF229C-B382-44F2-B683-846F0FE863CE}" type="presParOf" srcId="{39EF15F0-EDCF-4F4E-96A1-678A2B1D63FF}" destId="{01122780-8A5A-4842-A52A-21A013821C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7DBA6-7FC7-4FDD-84AE-F0B94F585B31}">
      <dsp:nvSpPr>
        <dsp:cNvPr id="0" name=""/>
        <dsp:cNvSpPr/>
      </dsp:nvSpPr>
      <dsp:spPr>
        <a:xfrm>
          <a:off x="0" y="0"/>
          <a:ext cx="8076009" cy="127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Gå in på aktuell person</a:t>
          </a:r>
        </a:p>
      </dsp:txBody>
      <dsp:txXfrm>
        <a:off x="37338" y="37338"/>
        <a:ext cx="6700394" cy="1200130"/>
      </dsp:txXfrm>
    </dsp:sp>
    <dsp:sp modelId="{569BDD4E-13BA-4EB7-93C4-57B7B44075D6}">
      <dsp:nvSpPr>
        <dsp:cNvPr id="0" name=""/>
        <dsp:cNvSpPr/>
      </dsp:nvSpPr>
      <dsp:spPr>
        <a:xfrm>
          <a:off x="712589" y="1487273"/>
          <a:ext cx="8076009" cy="127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Gör bedömning </a:t>
          </a:r>
          <a:r>
            <a:rPr lang="en-US" sz="3400" kern="1200">
              <a:latin typeface="Arial"/>
              <a:ea typeface="+mn-ea"/>
              <a:cs typeface="+mn-cs"/>
            </a:rPr>
            <a:t>utifrån</a:t>
          </a:r>
          <a:r>
            <a:rPr lang="en-US" sz="3400" kern="1200"/>
            <a:t> den sökandes meriter och dokument</a:t>
          </a:r>
        </a:p>
      </dsp:txBody>
      <dsp:txXfrm>
        <a:off x="749927" y="1524611"/>
        <a:ext cx="6460120" cy="1200130"/>
      </dsp:txXfrm>
    </dsp:sp>
    <dsp:sp modelId="{AC352522-E6D6-45E6-90F5-95297E3050B2}">
      <dsp:nvSpPr>
        <dsp:cNvPr id="0" name=""/>
        <dsp:cNvSpPr/>
      </dsp:nvSpPr>
      <dsp:spPr>
        <a:xfrm>
          <a:off x="1425178" y="2974547"/>
          <a:ext cx="8076009" cy="127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Fältet ”egen notering” kan användas för </a:t>
          </a:r>
          <a:r>
            <a:rPr lang="en-US" sz="3400" kern="1200">
              <a:latin typeface="Arial"/>
              <a:ea typeface="+mn-ea"/>
              <a:cs typeface="+mn-cs"/>
            </a:rPr>
            <a:t>anteckningar</a:t>
          </a:r>
          <a:endParaRPr lang="en-US" sz="3400" kern="1200"/>
        </a:p>
      </dsp:txBody>
      <dsp:txXfrm>
        <a:off x="1462516" y="3011885"/>
        <a:ext cx="6460120" cy="1200130"/>
      </dsp:txXfrm>
    </dsp:sp>
    <dsp:sp modelId="{399E21D8-67CC-4622-B011-D2E1DA9D7F40}">
      <dsp:nvSpPr>
        <dsp:cNvPr id="0" name=""/>
        <dsp:cNvSpPr/>
      </dsp:nvSpPr>
      <dsp:spPr>
        <a:xfrm>
          <a:off x="7247385" y="966728"/>
          <a:ext cx="828624" cy="828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33825" y="966728"/>
        <a:ext cx="455744" cy="623540"/>
      </dsp:txXfrm>
    </dsp:sp>
    <dsp:sp modelId="{60897F33-68B1-44E9-9B25-44F64EADE89E}">
      <dsp:nvSpPr>
        <dsp:cNvPr id="0" name=""/>
        <dsp:cNvSpPr/>
      </dsp:nvSpPr>
      <dsp:spPr>
        <a:xfrm>
          <a:off x="7959974" y="2445503"/>
          <a:ext cx="828624" cy="828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46414" y="2445503"/>
        <a:ext cx="455744" cy="62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5AC87-CE97-46FD-8192-689249987142}">
      <dsp:nvSpPr>
        <dsp:cNvPr id="0" name=""/>
        <dsp:cNvSpPr/>
      </dsp:nvSpPr>
      <dsp:spPr>
        <a:xfrm>
          <a:off x="0" y="690324"/>
          <a:ext cx="9507537" cy="1274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1F41E-6461-4B0C-B44A-A0C51F25AB8C}">
      <dsp:nvSpPr>
        <dsp:cNvPr id="0" name=""/>
        <dsp:cNvSpPr/>
      </dsp:nvSpPr>
      <dsp:spPr>
        <a:xfrm>
          <a:off x="385519" y="977074"/>
          <a:ext cx="700944" cy="700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EA54B-BAC7-44DC-8E32-9388E6B674E1}">
      <dsp:nvSpPr>
        <dsp:cNvPr id="0" name=""/>
        <dsp:cNvSpPr/>
      </dsp:nvSpPr>
      <dsp:spPr>
        <a:xfrm>
          <a:off x="1471983" y="690324"/>
          <a:ext cx="8035554" cy="127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79" tIns="134879" rIns="134879" bIns="1348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Varje sökande ska göras behörig, behörig med villkor eller obehörig/alternativt avvisas</a:t>
          </a:r>
        </a:p>
      </dsp:txBody>
      <dsp:txXfrm>
        <a:off x="1471983" y="690324"/>
        <a:ext cx="8035554" cy="1274445"/>
      </dsp:txXfrm>
    </dsp:sp>
    <dsp:sp modelId="{F52AE535-1AA2-468A-9ABE-A261A878AEE0}">
      <dsp:nvSpPr>
        <dsp:cNvPr id="0" name=""/>
        <dsp:cNvSpPr/>
      </dsp:nvSpPr>
      <dsp:spPr>
        <a:xfrm>
          <a:off x="0" y="2283380"/>
          <a:ext cx="9507537" cy="1274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2335B-003B-4CD9-BA7B-48B9243EA857}">
      <dsp:nvSpPr>
        <dsp:cNvPr id="0" name=""/>
        <dsp:cNvSpPr/>
      </dsp:nvSpPr>
      <dsp:spPr>
        <a:xfrm>
          <a:off x="385519" y="2570130"/>
          <a:ext cx="700944" cy="700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22780-8A5A-4842-A52A-21A013821C9E}">
      <dsp:nvSpPr>
        <dsp:cNvPr id="0" name=""/>
        <dsp:cNvSpPr/>
      </dsp:nvSpPr>
      <dsp:spPr>
        <a:xfrm>
          <a:off x="1471983" y="2283380"/>
          <a:ext cx="8035554" cy="127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79" tIns="134879" rIns="134879" bIns="1348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Skriv sedan en tjänsteanteckning</a:t>
          </a:r>
        </a:p>
      </dsp:txBody>
      <dsp:txXfrm>
        <a:off x="1471983" y="2283380"/>
        <a:ext cx="8035554" cy="127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z="1000" smtClean="0"/>
              <a:t>2/29/2024</a:t>
            </a:fld>
            <a:endParaRPr lang="sv-SE" sz="10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C883BD-B9DF-4058-B8CF-4B4FE80C3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09" y="209552"/>
            <a:ext cx="1562431" cy="495295"/>
          </a:xfrm>
          <a:prstGeom prst="rect">
            <a:avLst/>
          </a:prstGeom>
        </p:spPr>
      </p:pic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Högskolan Dalarna 	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z="1000" smtClean="0"/>
              <a:t>2/29/2024</a:t>
            </a:fld>
            <a:endParaRPr lang="sv-SE" sz="10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D241A4-5859-4392-866F-D0DEFD38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9552"/>
            <a:ext cx="1562431" cy="495295"/>
          </a:xfrm>
          <a:prstGeom prst="rect">
            <a:avLst/>
          </a:prstGeom>
        </p:spPr>
      </p:pic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Högskolan Dalarna 	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88429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7527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27787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5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47683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6684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studenten inte bifogat de dokument som krävs för att bedömning ska kunna göras, ska studenten avvisas i stället för att göras obehörig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7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13242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10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73395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55456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73418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r>
              <a:rPr lang="en-US"/>
              <a:t> </a:t>
            </a:r>
            <a:endParaRPr lang="sv-SE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CCA30-91FE-4662-9DDA-3D45BA38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DA7919-ACD1-4190-B026-2DE245508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F6683E-4CFA-4973-B03C-6EBDD1AA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88BF-8022-4FB7-A0A8-EB92E4FBB3B1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1B320F-930C-4067-B9E0-CEAD552B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F6DC7-81E8-4A4A-81CC-FC29159D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DD50-4B7F-426D-B9EA-7CCEB989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84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0D971-E18E-44E2-B268-F9B2851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BA767D3-320A-468B-8456-CF7188093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D724EA-77DC-4D84-BAA5-DCAD79A5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88BF-8022-4FB7-A0A8-EB92E4FBB3B1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834FD4-465E-4231-835F-BA145486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A096B-1F77-4401-A7F3-C500D207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DD50-4B7F-426D-B9EA-7CCEB9893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87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3" name="Picture 15" descr="Högskolan Dalarna logotyp">
            <a:extLst>
              <a:ext uri="{FF2B5EF4-FFF2-40B4-BE49-F238E27FC236}">
                <a16:creationId xmlns:a16="http://schemas.microsoft.com/office/drawing/2014/main" id="{54C6E929-CAB5-4978-BED6-391886C0AB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9BBA0C1A-542B-469A-AE0A-7ACD9AF3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 Nivå 2</a:t>
            </a:r>
          </a:p>
          <a:p>
            <a:pPr lvl="0"/>
            <a:endParaRPr lang="sv-SE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2D654718-1398-43C1-8FCA-468A7BE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6341093"/>
            <a:ext cx="1532879" cy="485927"/>
          </a:xfrm>
          <a:prstGeom prst="rect">
            <a:avLst/>
          </a:prstGeom>
        </p:spPr>
      </p:pic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b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Möjlighet att infoga presentationstitel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kapitelrubrik</a:t>
            </a:r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439C059-CDAA-4887-B677-06A3D788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085" y="1457847"/>
            <a:ext cx="1532879" cy="485927"/>
          </a:xfrm>
          <a:prstGeom prst="rect">
            <a:avLst/>
          </a:prstGeom>
        </p:spPr>
      </p:pic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ln>
                <a:noFill/>
              </a:ln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Möjlighet att infoga presentationstitel</a:t>
            </a:r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kapitelrubrik</a:t>
            </a:r>
            <a:endParaRPr lang="sv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1A83726-3799-43D9-ABAD-B193663C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085" y="1457847"/>
            <a:ext cx="1532879" cy="485927"/>
          </a:xfrm>
          <a:prstGeom prst="rect">
            <a:avLst/>
          </a:prstGeom>
        </p:spPr>
      </p:pic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ln>
                <a:noFill/>
              </a:ln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Möjlighet att infoga presentationstitel</a:t>
            </a:r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kapitelrubrik</a:t>
            </a:r>
            <a:endParaRPr lang="sv-SE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729DBF3C-ACE6-43F8-9F17-B494BE25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2038753"/>
            <a:ext cx="1532879" cy="485927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73D648AA-6D51-444B-864B-2015CBB6D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 descr="Högskolan Dalarna logotyp">
            <a:extLst>
              <a:ext uri="{FF2B5EF4-FFF2-40B4-BE49-F238E27FC236}">
                <a16:creationId xmlns:a16="http://schemas.microsoft.com/office/drawing/2014/main" id="{A3C39C15-9725-4030-AB96-36EDF0C4EE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511" y="2264119"/>
            <a:ext cx="219697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r>
              <a:rPr lang="en-US"/>
              <a:t> </a:t>
            </a:r>
            <a:endParaRPr lang="sv-SE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r>
              <a:rPr lang="en-US"/>
              <a:t> </a:t>
            </a:r>
            <a:endParaRPr lang="sv-SE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sv-S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sv-SE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sv-S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Lägg till presentationstitel, kapitelrubrik eller överrubrik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Bildkälla: Fotograf 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11715DBE-5E44-4BEA-9DD2-C438566EA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6341093"/>
            <a:ext cx="1532879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2024-02-29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e@du.se" TargetMode="External"/><Relationship Id="rId2" Type="http://schemas.openxmlformats.org/officeDocument/2006/relationships/hyperlink" Target="mailto:akr@du.se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mka@du.se" TargetMode="External"/><Relationship Id="rId4" Type="http://schemas.openxmlformats.org/officeDocument/2006/relationships/hyperlink" Target="mailto:mahi@du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u.se/sv/medarbetarwebb/utbilda-och-forska/utbildning-pa-grund-och-avancerad-niva/studentens-vag--fran-antagning-till-examen/isp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pe@du.se" TargetMode="External"/><Relationship Id="rId2" Type="http://schemas.openxmlformats.org/officeDocument/2006/relationships/hyperlink" Target="mailto:akr@du.se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mka@du.se" TargetMode="External"/><Relationship Id="rId4" Type="http://schemas.openxmlformats.org/officeDocument/2006/relationships/hyperlink" Target="mailto:mahi@du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.se/sv/medarbetarwebb/utbilda-och-forska/digitala-verktyg-och-system/vara-administrativa-stodsystem/nya-webb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uhrporten.se/Account/CreateUserLandingPage?ReturnUrl=%2Fnyaanvandarstod%2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9452574-C399-4FE1-88B3-43FD3184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034809"/>
            <a:ext cx="10115895" cy="1143045"/>
          </a:xfrm>
        </p:spPr>
        <p:txBody>
          <a:bodyPr anchor="b">
            <a:normAutofit/>
          </a:bodyPr>
          <a:lstStyle/>
          <a:p>
            <a:r>
              <a:rPr lang="sv-SE"/>
              <a:t>Antagning till senare del av program</a:t>
            </a:r>
            <a:br>
              <a:rPr lang="sv-SE"/>
            </a:br>
            <a:r>
              <a:rPr lang="sv-SE"/>
              <a:t>Individuell studieplanering (ISP)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5A6F39-291C-4F7C-8842-8E6267395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6218" y="4336461"/>
            <a:ext cx="7374834" cy="759653"/>
          </a:xfrm>
        </p:spPr>
        <p:txBody>
          <a:bodyPr anchor="t">
            <a:normAutofit/>
          </a:bodyPr>
          <a:lstStyle/>
          <a:p>
            <a:r>
              <a:rPr lang="sv-SE" sz="1800"/>
              <a:t>Avdelningen för studentservice</a:t>
            </a:r>
          </a:p>
          <a:p>
            <a:endParaRPr lang="sv-S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DD9715-4EE6-4159-9880-A6ED625D6960}"/>
              </a:ext>
            </a:extLst>
          </p:cNvPr>
          <p:cNvSpPr txBox="1">
            <a:spLocks/>
          </p:cNvSpPr>
          <p:nvPr/>
        </p:nvSpPr>
        <p:spPr>
          <a:xfrm>
            <a:off x="2408583" y="5218981"/>
            <a:ext cx="7374834" cy="163901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Anna Staff </a:t>
            </a:r>
            <a:r>
              <a:rPr lang="en-US">
                <a:latin typeface="Arial"/>
                <a:cs typeface="Arial"/>
                <a:hlinkClick r:id="rId2"/>
              </a:rPr>
              <a:t>akr@du.se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Stefan Pettersson </a:t>
            </a:r>
            <a:r>
              <a:rPr lang="en-US">
                <a:latin typeface="Arial"/>
                <a:cs typeface="Arial"/>
                <a:hlinkClick r:id="rId3"/>
              </a:rPr>
              <a:t>spe@du.se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Maria Hillerbrand </a:t>
            </a:r>
            <a:r>
              <a:rPr lang="en-US">
                <a:latin typeface="Arial"/>
                <a:cs typeface="Arial"/>
                <a:hlinkClick r:id="rId4"/>
              </a:rPr>
              <a:t>mahi@du.se</a:t>
            </a:r>
          </a:p>
          <a:p>
            <a:r>
              <a:rPr lang="en-US">
                <a:latin typeface="Arial"/>
                <a:cs typeface="Arial"/>
              </a:rPr>
              <a:t>Maria Kvarnström Ängnas </a:t>
            </a:r>
            <a:r>
              <a:rPr lang="en-US">
                <a:latin typeface="Arial"/>
                <a:cs typeface="Arial"/>
                <a:hlinkClick r:id="rId5"/>
              </a:rPr>
              <a:t>mka@du.se</a:t>
            </a:r>
            <a:r>
              <a:rPr lang="en-US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53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F5D0B87-027F-4EB4-8E0A-DD97BBAAC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6801" y="1185013"/>
            <a:ext cx="3306640" cy="4390781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Här finns:</a:t>
            </a:r>
          </a:p>
          <a:p>
            <a:r>
              <a:rPr lang="sv-SE"/>
              <a:t>Information om processen</a:t>
            </a:r>
          </a:p>
          <a:p>
            <a:r>
              <a:rPr lang="sv-SE"/>
              <a:t>Mall för ISP</a:t>
            </a:r>
          </a:p>
          <a:p>
            <a:r>
              <a:rPr lang="sv-SE"/>
              <a:t>Instruktioner för ifyllnad</a:t>
            </a:r>
          </a:p>
          <a:p>
            <a:r>
              <a:rPr lang="sv-SE"/>
              <a:t>Programspecifika mallar</a:t>
            </a:r>
          </a:p>
          <a:p>
            <a:endParaRPr lang="sv-SE"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 sz="180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98EA7BA-F469-4E0D-BB02-4FD77E37D84D}"/>
              </a:ext>
            </a:extLst>
          </p:cNvPr>
          <p:cNvSpPr txBox="1"/>
          <p:nvPr/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sv-SE" sz="1000" i="1">
              <a:highlight>
                <a:srgbClr val="FFFF00"/>
              </a:highlight>
            </a:endParaRPr>
          </a:p>
        </p:txBody>
      </p:sp>
      <p:sp>
        <p:nvSpPr>
          <p:cNvPr id="8" name="Rubrik 6">
            <a:extLst>
              <a:ext uri="{FF2B5EF4-FFF2-40B4-BE49-F238E27FC236}">
                <a16:creationId xmlns:a16="http://schemas.microsoft.com/office/drawing/2014/main" id="{019EA9D4-1FE5-4E22-98D4-C90603AD1515}"/>
              </a:ext>
            </a:extLst>
          </p:cNvPr>
          <p:cNvSpPr txBox="1">
            <a:spLocks/>
          </p:cNvSpPr>
          <p:nvPr/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800" b="1"/>
              <a:t>ISP på medarbetarwebben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063A4E3-24CD-4767-A79D-B7EEB3F69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5"/>
          <a:stretch/>
        </p:blipFill>
        <p:spPr>
          <a:xfrm>
            <a:off x="1055688" y="1185013"/>
            <a:ext cx="5873425" cy="4487973"/>
          </a:xfrm>
          <a:prstGeom prst="rect">
            <a:avLst/>
          </a:prstGeom>
        </p:spPr>
      </p:pic>
      <p:sp>
        <p:nvSpPr>
          <p:cNvPr id="9" name="Rektangel: rundade hörn 8">
            <a:hlinkClick r:id="rId4"/>
            <a:extLst>
              <a:ext uri="{FF2B5EF4-FFF2-40B4-BE49-F238E27FC236}">
                <a16:creationId xmlns:a16="http://schemas.microsoft.com/office/drawing/2014/main" id="{63752B28-2BEB-4458-B3A3-A3D803F433B5}"/>
              </a:ext>
            </a:extLst>
          </p:cNvPr>
          <p:cNvSpPr/>
          <p:nvPr/>
        </p:nvSpPr>
        <p:spPr>
          <a:xfrm>
            <a:off x="7904896" y="4064000"/>
            <a:ext cx="233045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ISP på medarbetarwebben</a:t>
            </a:r>
          </a:p>
        </p:txBody>
      </p:sp>
    </p:spTree>
    <p:extLst>
      <p:ext uri="{BB962C8B-B14F-4D97-AF65-F5344CB8AC3E}">
        <p14:creationId xmlns:p14="http://schemas.microsoft.com/office/powerpoint/2010/main" val="398259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398DCF-B7F0-4866-9F98-3D4669D80D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</p:spPr>
        <p:txBody>
          <a:bodyPr>
            <a:normAutofit/>
          </a:bodyPr>
          <a:lstStyle/>
          <a:p>
            <a:r>
              <a:rPr lang="sv-SE"/>
              <a:t>Möjlighet att låta sökande studenter använda en studentversion av ISP </a:t>
            </a:r>
          </a:p>
          <a:p>
            <a:r>
              <a:rPr lang="sv-SE"/>
              <a:t>Mallen fylls i av studenten själv</a:t>
            </a:r>
          </a:p>
          <a:p>
            <a:r>
              <a:rPr lang="sv-SE"/>
              <a:t>Programansvarig kan använda studentens mall som grund</a:t>
            </a:r>
          </a:p>
          <a:p>
            <a:r>
              <a:rPr lang="sv-SE"/>
              <a:t>Studentversionen ska </a:t>
            </a:r>
            <a:r>
              <a:rPr lang="sv-SE" b="1"/>
              <a:t>inte</a:t>
            </a:r>
            <a:r>
              <a:rPr lang="sv-SE"/>
              <a:t> skickas till diariet eller studenten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En ”riktig” ISP upprättas av programansvarig efter det att studenten antagits och hanteras enligt gängse rutin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3" name="Picture 4" descr="Stack of books">
            <a:extLst>
              <a:ext uri="{FF2B5EF4-FFF2-40B4-BE49-F238E27FC236}">
                <a16:creationId xmlns:a16="http://schemas.microsoft.com/office/drawing/2014/main" id="{ECA1FCB6-2520-46ED-87E3-C2B8FF421B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4076" r="24076"/>
          <a:stretch/>
        </p:blipFill>
        <p:spPr>
          <a:xfrm>
            <a:off x="787075" y="586156"/>
            <a:ext cx="4178788" cy="5371024"/>
          </a:xfrm>
        </p:spPr>
      </p:pic>
      <p:sp>
        <p:nvSpPr>
          <p:cNvPr id="9" name="Rubrik 6">
            <a:extLst>
              <a:ext uri="{FF2B5EF4-FFF2-40B4-BE49-F238E27FC236}">
                <a16:creationId xmlns:a16="http://schemas.microsoft.com/office/drawing/2014/main" id="{D16BD6E7-3F1F-45DC-87E6-C395F71D8E55}"/>
              </a:ext>
            </a:extLst>
          </p:cNvPr>
          <p:cNvSpPr txBox="1">
            <a:spLocks/>
          </p:cNvSpPr>
          <p:nvPr/>
        </p:nvSpPr>
        <p:spPr>
          <a:xfrm>
            <a:off x="5577225" y="541056"/>
            <a:ext cx="5756522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800" b="1"/>
              <a:t>ISP - Studentversion</a:t>
            </a:r>
          </a:p>
        </p:txBody>
      </p:sp>
    </p:spTree>
    <p:extLst>
      <p:ext uri="{BB962C8B-B14F-4D97-AF65-F5344CB8AC3E}">
        <p14:creationId xmlns:p14="http://schemas.microsoft.com/office/powerpoint/2010/main" val="102614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A147BF3-FDEC-4890-AE4C-D766BA48FA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49839" y="887396"/>
            <a:ext cx="5476919" cy="530145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108B98-0C68-4014-9133-33A1DB5E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1056"/>
            <a:ext cx="9006689" cy="546765"/>
          </a:xfrm>
        </p:spPr>
        <p:txBody>
          <a:bodyPr/>
          <a:lstStyle/>
          <a:p>
            <a:r>
              <a:rPr lang="en-US" sz="3000" b="1"/>
              <a:t>ISP för studenter</a:t>
            </a:r>
          </a:p>
        </p:txBody>
      </p:sp>
    </p:spTree>
    <p:extLst>
      <p:ext uri="{BB962C8B-B14F-4D97-AF65-F5344CB8AC3E}">
        <p14:creationId xmlns:p14="http://schemas.microsoft.com/office/powerpoint/2010/main" val="19308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059AAD1-9A22-4572-9A6D-AFD2B21EA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546766"/>
          </a:xfrm>
        </p:spPr>
        <p:txBody>
          <a:bodyPr/>
          <a:lstStyle/>
          <a:p>
            <a:r>
              <a:rPr lang="sv-SE" sz="3000" b="1"/>
              <a:t>Praktisk information</a:t>
            </a:r>
            <a:endParaRPr lang="en-US" sz="30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354984-D9C6-4B4A-845F-157ED8B24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1087823"/>
            <a:ext cx="6023812" cy="47661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 10 </a:t>
            </a:r>
            <a:r>
              <a:rPr lang="en-US" b="1" dirty="0" err="1"/>
              <a:t>juni</a:t>
            </a:r>
            <a:r>
              <a:rPr lang="en-US" b="1" dirty="0"/>
              <a:t> respective 20 </a:t>
            </a:r>
            <a:r>
              <a:rPr lang="en-US" b="1" dirty="0" err="1"/>
              <a:t>november</a:t>
            </a:r>
            <a:r>
              <a:rPr lang="en-US" b="1" dirty="0"/>
              <a:t> </a:t>
            </a:r>
            <a:r>
              <a:rPr lang="en-US" b="1" dirty="0" err="1"/>
              <a:t>är</a:t>
            </a:r>
            <a:r>
              <a:rPr lang="en-US" b="1" dirty="0"/>
              <a:t>:</a:t>
            </a:r>
          </a:p>
          <a:p>
            <a:r>
              <a:rPr lang="en-US" dirty="0"/>
              <a:t>Sista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lämna</a:t>
            </a:r>
            <a:r>
              <a:rPr lang="en-US" dirty="0"/>
              <a:t> in </a:t>
            </a:r>
            <a:r>
              <a:rPr lang="en-US" dirty="0" err="1"/>
              <a:t>antagningstal</a:t>
            </a:r>
            <a:endParaRPr lang="en-US" dirty="0"/>
          </a:p>
          <a:p>
            <a:r>
              <a:rPr lang="en-US" dirty="0"/>
              <a:t>Sista </a:t>
            </a:r>
            <a:r>
              <a:rPr lang="en-US" dirty="0" err="1"/>
              <a:t>dag</a:t>
            </a:r>
            <a:r>
              <a:rPr lang="en-US" dirty="0"/>
              <a:t> för </a:t>
            </a:r>
            <a:r>
              <a:rPr lang="en-US" dirty="0" err="1"/>
              <a:t>bedömning</a:t>
            </a:r>
            <a:endParaRPr lang="en-US" dirty="0"/>
          </a:p>
          <a:p>
            <a:endParaRPr lang="en-US" sz="14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Picture 2" descr="Glasses on top of a book">
            <a:extLst>
              <a:ext uri="{FF2B5EF4-FFF2-40B4-BE49-F238E27FC236}">
                <a16:creationId xmlns:a16="http://schemas.microsoft.com/office/drawing/2014/main" id="{CEF1603F-C798-4BC7-8DBC-07A2C0605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4285" r="24285"/>
          <a:stretch/>
        </p:blipFill>
        <p:spPr>
          <a:xfrm>
            <a:off x="7668813" y="1119688"/>
            <a:ext cx="3587405" cy="4618624"/>
          </a:xfrm>
        </p:spPr>
      </p:pic>
    </p:spTree>
    <p:extLst>
      <p:ext uri="{BB962C8B-B14F-4D97-AF65-F5344CB8AC3E}">
        <p14:creationId xmlns:p14="http://schemas.microsoft.com/office/powerpoint/2010/main" val="97776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C02D8D-F9EA-4CCC-839B-C1E6104B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034809"/>
            <a:ext cx="10115895" cy="1143045"/>
          </a:xfrm>
        </p:spPr>
        <p:txBody>
          <a:bodyPr/>
          <a:lstStyle/>
          <a:p>
            <a:r>
              <a:rPr lang="en-US" dirty="0"/>
              <a:t>Tack för </a:t>
            </a:r>
            <a:r>
              <a:rPr lang="en-US" dirty="0" err="1"/>
              <a:t>uppmärksamheten</a:t>
            </a:r>
            <a:r>
              <a:rPr lang="en-US" dirty="0"/>
              <a:t>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5EE5DE-B4AE-4329-A3DA-4C6069B71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4723" y="5009321"/>
            <a:ext cx="7374834" cy="1483946"/>
          </a:xfrm>
        </p:spPr>
        <p:txBody>
          <a:bodyPr lIns="91440" tIns="45720" rIns="91440" bIns="45720" anchor="t" anchorCtr="0"/>
          <a:lstStyle/>
          <a:p>
            <a:r>
              <a:rPr lang="en-US" dirty="0">
                <a:latin typeface="Arial"/>
                <a:cs typeface="Arial"/>
              </a:rPr>
              <a:t>Anna Staff </a:t>
            </a:r>
            <a:r>
              <a:rPr lang="en-US" dirty="0">
                <a:latin typeface="Arial"/>
                <a:cs typeface="Arial"/>
                <a:hlinkClick r:id="rId2"/>
              </a:rPr>
              <a:t>akr@du.se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Stefan Pettersson </a:t>
            </a:r>
            <a:r>
              <a:rPr lang="en-US" dirty="0">
                <a:latin typeface="Arial"/>
                <a:cs typeface="Arial"/>
                <a:hlinkClick r:id="rId3"/>
              </a:rPr>
              <a:t>spe@du.se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Maria Hillerbrand </a:t>
            </a:r>
            <a:r>
              <a:rPr lang="en-US" dirty="0">
                <a:solidFill>
                  <a:srgbClr val="0071C2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mahi@du.se 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Maria Kvarnström Ängnas </a:t>
            </a:r>
            <a:r>
              <a:rPr lang="en-US" dirty="0">
                <a:latin typeface="Arial"/>
                <a:cs typeface="Arial"/>
                <a:hlinkClick r:id="rId5"/>
              </a:rPr>
              <a:t>mka@du.se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solidFill>
                <a:srgbClr val="0071C2"/>
              </a:solidFill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dirty="0"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0071C2"/>
              </a:solidFill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2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117FE1-8C6E-4914-9BCF-02676111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89025"/>
            <a:ext cx="5527637" cy="1030962"/>
          </a:xfrm>
        </p:spPr>
        <p:txBody>
          <a:bodyPr/>
          <a:lstStyle/>
          <a:p>
            <a:r>
              <a:rPr lang="sv-SE" dirty="0"/>
              <a:t>Presentationens innehåll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11AB52-30B8-4EFC-B471-1E0F17592B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000" y="1962150"/>
            <a:ext cx="6724779" cy="4502150"/>
          </a:xfr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Hantering av Senare del av program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bedömer jag i NyA-Webben?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ska jag använda ISP och hur kan jag få hjälp av Student-ISP?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gäller rent praktiskt?</a:t>
            </a:r>
          </a:p>
        </p:txBody>
      </p:sp>
      <p:pic>
        <p:nvPicPr>
          <p:cNvPr id="5" name="Platshållare för bild 4" descr="En bild som visar himmel, utomhus, byggnad&#10;&#10;Automatiskt genererad beskrivning">
            <a:extLst>
              <a:ext uri="{FF2B5EF4-FFF2-40B4-BE49-F238E27FC236}">
                <a16:creationId xmlns:a16="http://schemas.microsoft.com/office/drawing/2014/main" id="{E91AA03A-8A4F-4C1A-89CF-A045465EC3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560" r="23560"/>
          <a:stretch>
            <a:fillRect/>
          </a:stretch>
        </p:blipFill>
        <p:spPr>
          <a:xfrm>
            <a:off x="7785229" y="1232476"/>
            <a:ext cx="3399325" cy="474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68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09C028CF-8C6E-4E80-9994-5352E435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Senare del av 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D6B837-8128-4AB9-9EEE-BD8652DCC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Ansökningar bedöms i NyA-webben av programansvariga</a:t>
            </a:r>
          </a:p>
          <a:p>
            <a:pPr marL="800100" lvl="1" indent="-342900"/>
            <a:r>
              <a:rPr lang="sv-SE" sz="2000" dirty="0"/>
              <a:t>Använder det systemstöd vi har (säkerställer exempelvis GDPR)</a:t>
            </a:r>
          </a:p>
          <a:p>
            <a:pPr marL="800100" lvl="1" indent="-342900"/>
            <a:r>
              <a:rPr lang="sv-SE" sz="2000" dirty="0"/>
              <a:t>Tydligt för studenter på hemsidan</a:t>
            </a:r>
          </a:p>
          <a:p>
            <a:pPr marL="800100" lvl="1" indent="-342900"/>
            <a:r>
              <a:rPr lang="sv-SE" sz="2000" dirty="0"/>
              <a:t>ISP som stöd i att hantera ansökningar</a:t>
            </a:r>
          </a:p>
          <a:p>
            <a:pPr marL="800100" lvl="1" indent="-342900"/>
            <a:r>
              <a:rPr lang="sv-SE" sz="2000" dirty="0"/>
              <a:t>Information på medarbetarwebben:</a:t>
            </a:r>
          </a:p>
          <a:p>
            <a:pPr marL="1257300" lvl="2" indent="-342900"/>
            <a:r>
              <a:rPr lang="sv-SE" sz="1800" dirty="0"/>
              <a:t>Information om programansvariges ansvar</a:t>
            </a:r>
          </a:p>
          <a:p>
            <a:pPr marL="1257300" lvl="2" indent="-342900"/>
            <a:r>
              <a:rPr lang="sv-SE" sz="1800" dirty="0"/>
              <a:t>Manual för bedömning</a:t>
            </a:r>
          </a:p>
          <a:p>
            <a:pPr marL="1257300" lvl="2" indent="-342900"/>
            <a:r>
              <a:rPr lang="sv-SE" sz="1800" dirty="0"/>
              <a:t>Mall för ISP</a:t>
            </a:r>
          </a:p>
          <a:p>
            <a:pPr marL="1257300" lvl="2" indent="-342900"/>
            <a:r>
              <a:rPr lang="sv-SE" sz="1800" i="1" dirty="0"/>
              <a:t>Denna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1794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87987B-6CE8-498F-B1DD-5EF23BCBC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9" y="1426516"/>
            <a:ext cx="4887912" cy="442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Information om hur du loggar in på NyA-webben finns på </a:t>
            </a:r>
            <a:r>
              <a:rPr lang="sv-SE" sz="2000" dirty="0">
                <a:hlinkClick r:id="rId3"/>
              </a:rPr>
              <a:t>medarbetarwebben</a:t>
            </a:r>
            <a:r>
              <a:rPr lang="sv-SE" sz="2000" dirty="0"/>
              <a:t>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Skapa ett konto på NyA Användarstöd för att få mer stöd och utförliga instruktioner kring hur du arbetar på NyA-webben </a:t>
            </a:r>
            <a:r>
              <a:rPr lang="sv-SE" sz="2000" dirty="0">
                <a:hlinkClick r:id="rId4"/>
              </a:rPr>
              <a:t>https://uhrporten.se/Account/CreateUserLandingPage?ReturnUrl=%2Fnyaanvandarstod%2F</a:t>
            </a:r>
            <a:r>
              <a:rPr lang="sv-SE" sz="2000" dirty="0"/>
              <a:t>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9BED5A-DA40-461B-A955-B06BA6A3B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26516"/>
            <a:ext cx="5825636" cy="442748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Rubrik 6">
            <a:extLst>
              <a:ext uri="{FF2B5EF4-FFF2-40B4-BE49-F238E27FC236}">
                <a16:creationId xmlns:a16="http://schemas.microsoft.com/office/drawing/2014/main" id="{B4C14E79-42F7-4979-85DA-1DAC289479C1}"/>
              </a:ext>
            </a:extLst>
          </p:cNvPr>
          <p:cNvSpPr txBox="1">
            <a:spLocks/>
          </p:cNvSpPr>
          <p:nvPr/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800">
                <a:solidFill>
                  <a:schemeClr val="accent1"/>
                </a:solidFill>
              </a:rPr>
              <a:t>NyA-webben</a:t>
            </a:r>
          </a:p>
        </p:txBody>
      </p:sp>
    </p:spTree>
    <p:extLst>
      <p:ext uri="{BB962C8B-B14F-4D97-AF65-F5344CB8AC3E}">
        <p14:creationId xmlns:p14="http://schemas.microsoft.com/office/powerpoint/2010/main" val="334110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87987B-6CE8-498F-B1DD-5EF23BCBC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1317171"/>
            <a:ext cx="10097692" cy="4536827"/>
          </a:xfrm>
        </p:spPr>
        <p:txBody>
          <a:bodyPr>
            <a:normAutofit/>
          </a:bodyPr>
          <a:lstStyle/>
          <a:p>
            <a:r>
              <a:rPr lang="sv-SE" sz="2800"/>
              <a:t>Logga in på NyA-webben</a:t>
            </a:r>
          </a:p>
          <a:p>
            <a:r>
              <a:rPr lang="sv-SE" sz="2800"/>
              <a:t>Gå till ”Bedömningar”</a:t>
            </a:r>
          </a:p>
          <a:p>
            <a:r>
              <a:rPr lang="sv-SE" sz="2800"/>
              <a:t>Välj institution, antagningsomgång och anmälningsalternativ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Rubrik 6">
            <a:extLst>
              <a:ext uri="{FF2B5EF4-FFF2-40B4-BE49-F238E27FC236}">
                <a16:creationId xmlns:a16="http://schemas.microsoft.com/office/drawing/2014/main" id="{0C3EBB14-ABB8-444E-90F4-8B1257DC70F8}"/>
              </a:ext>
            </a:extLst>
          </p:cNvPr>
          <p:cNvSpPr txBox="1">
            <a:spLocks/>
          </p:cNvSpPr>
          <p:nvPr/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800">
                <a:solidFill>
                  <a:schemeClr val="accent1"/>
                </a:solidFill>
              </a:rPr>
              <a:t>Arbetssätt för antagning till senare del</a:t>
            </a: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182715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latshållare för text 7">
            <a:extLst>
              <a:ext uri="{FF2B5EF4-FFF2-40B4-BE49-F238E27FC236}">
                <a16:creationId xmlns:a16="http://schemas.microsoft.com/office/drawing/2014/main" id="{B3B0EBA2-9399-4E1E-BC15-794F83B36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519"/>
              </p:ext>
            </p:extLst>
          </p:nvPr>
        </p:nvGraphicFramePr>
        <p:xfrm>
          <a:off x="1089360" y="1520825"/>
          <a:ext cx="9501188" cy="424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ubrik 6">
            <a:extLst>
              <a:ext uri="{FF2B5EF4-FFF2-40B4-BE49-F238E27FC236}">
                <a16:creationId xmlns:a16="http://schemas.microsoft.com/office/drawing/2014/main" id="{FA47BB29-8BEB-4E1D-AA6B-FE529D48EE1D}"/>
              </a:ext>
            </a:extLst>
          </p:cNvPr>
          <p:cNvSpPr txBox="1">
            <a:spLocks/>
          </p:cNvSpPr>
          <p:nvPr/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800">
                <a:solidFill>
                  <a:schemeClr val="accent1"/>
                </a:solidFill>
              </a:rPr>
              <a:t>Bedömning</a:t>
            </a: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383189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ED391-463A-42BC-92DC-22001671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1056"/>
            <a:ext cx="9006689" cy="546765"/>
          </a:xfrm>
        </p:spPr>
        <p:txBody>
          <a:bodyPr anchor="b">
            <a:normAutofit/>
          </a:bodyPr>
          <a:lstStyle/>
          <a:p>
            <a:r>
              <a:rPr lang="sv-SE" sz="2800" b="1">
                <a:cs typeface="Arial"/>
              </a:rPr>
              <a:t>Efter bedömning</a:t>
            </a:r>
          </a:p>
        </p:txBody>
      </p:sp>
      <p:graphicFrame>
        <p:nvGraphicFramePr>
          <p:cNvPr id="7" name="Platshållare för text 2">
            <a:extLst>
              <a:ext uri="{FF2B5EF4-FFF2-40B4-BE49-F238E27FC236}">
                <a16:creationId xmlns:a16="http://schemas.microsoft.com/office/drawing/2014/main" id="{43ADD2BE-6258-4E4A-9B5C-3AB56044D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861013"/>
              </p:ext>
            </p:extLst>
          </p:nvPr>
        </p:nvGraphicFramePr>
        <p:xfrm>
          <a:off x="1089025" y="1520825"/>
          <a:ext cx="9507538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93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1E5D6049-3216-412D-A3CB-A3A6453D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9" y="597976"/>
            <a:ext cx="9001124" cy="491212"/>
          </a:xfrm>
        </p:spPr>
        <p:txBody>
          <a:bodyPr/>
          <a:lstStyle/>
          <a:p>
            <a:r>
              <a:rPr lang="sv-SE" sz="2800" b="1"/>
              <a:t>Tjänsteanteckning efter bedömning</a:t>
            </a:r>
            <a:endParaRPr lang="en-US" sz="2800"/>
          </a:p>
        </p:txBody>
      </p:sp>
      <p:sp>
        <p:nvSpPr>
          <p:cNvPr id="22" name="Rubrik 21">
            <a:extLst>
              <a:ext uri="{FF2B5EF4-FFF2-40B4-BE49-F238E27FC236}">
                <a16:creationId xmlns:a16="http://schemas.microsoft.com/office/drawing/2014/main" id="{C84AE308-0B29-4B6C-A87C-DCABD564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03714"/>
            <a:ext cx="9001124" cy="755960"/>
          </a:xfrm>
        </p:spPr>
        <p:txBody>
          <a:bodyPr anchor="ctr">
            <a:normAutofit/>
          </a:bodyPr>
          <a:lstStyle/>
          <a:p>
            <a:br>
              <a:rPr lang="sv-SE" sz="2300" b="1"/>
            </a:br>
            <a:endParaRPr lang="sv-SE" sz="230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936417-0AB6-42F6-9284-925A71B45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1531816"/>
            <a:ext cx="4585405" cy="4313360"/>
          </a:xfrm>
          <a:prstGeom prst="roundRect">
            <a:avLst>
              <a:gd name="adj" fmla="val 1503"/>
            </a:avLst>
          </a:prstGeom>
          <a:ln w="190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/>
              <a:t>Om behörig:</a:t>
            </a:r>
          </a:p>
          <a:p>
            <a:r>
              <a:rPr lang="sv-SE"/>
              <a:t>Programkod (ex. VSSPG)</a:t>
            </a:r>
          </a:p>
          <a:p>
            <a:r>
              <a:rPr lang="sv-SE"/>
              <a:t>Eventuell ingång (gäller endast lärarprogram)</a:t>
            </a:r>
          </a:p>
          <a:p>
            <a:r>
              <a:rPr lang="sv-SE"/>
              <a:t>Programtermin: (ex. T5)</a:t>
            </a:r>
          </a:p>
          <a:p>
            <a:r>
              <a:rPr lang="sv-SE"/>
              <a:t>Kurs/kurser inför starttermin, kurskod + anmälningskod (ex. MC1072 + H3BNF)</a:t>
            </a:r>
          </a:p>
          <a:p>
            <a:pPr marL="0" indent="0">
              <a:buNone/>
            </a:pPr>
            <a:endParaRPr lang="sv-SE" b="1"/>
          </a:p>
          <a:p>
            <a:pPr marL="0" indent="0">
              <a:buNone/>
            </a:pPr>
            <a:r>
              <a:rPr lang="sv-SE" b="1"/>
              <a:t>Om behörig med villkor:</a:t>
            </a:r>
          </a:p>
          <a:p>
            <a:r>
              <a:rPr lang="sv-SE"/>
              <a:t>Villkoret (ex. villkoret gäller kursen MC1072)</a:t>
            </a:r>
          </a:p>
          <a:p>
            <a:pPr marL="0" indent="0">
              <a:buNone/>
            </a:pPr>
            <a:endParaRPr lang="sv-SE" b="1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3B9956D-A7A7-4057-B469-45E503BA2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1531816"/>
            <a:ext cx="4585405" cy="4313359"/>
          </a:xfrm>
          <a:prstGeom prst="roundRect">
            <a:avLst>
              <a:gd name="adj" fmla="val 1062"/>
            </a:avLst>
          </a:prstGeom>
          <a:ln w="19050">
            <a:solidFill>
              <a:srgbClr val="5225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Om </a:t>
            </a:r>
            <a:r>
              <a:rPr lang="en-US" b="1" dirty="0" err="1"/>
              <a:t>obehörig</a:t>
            </a:r>
            <a:r>
              <a:rPr lang="en-US" b="1" dirty="0"/>
              <a:t>:</a:t>
            </a:r>
          </a:p>
          <a:p>
            <a:r>
              <a:rPr lang="en-US" dirty="0"/>
              <a:t>En </a:t>
            </a:r>
            <a:r>
              <a:rPr lang="en-US" dirty="0" err="1"/>
              <a:t>motivering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förklarar</a:t>
            </a:r>
            <a:r>
              <a:rPr lang="en-US" dirty="0"/>
              <a:t> </a:t>
            </a:r>
            <a:r>
              <a:rPr lang="en-US" dirty="0" err="1"/>
              <a:t>varför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obehörig</a:t>
            </a:r>
            <a:r>
              <a:rPr lang="en-US" dirty="0"/>
              <a:t> (ex. </a:t>
            </a:r>
            <a:r>
              <a:rPr lang="en-US" dirty="0" err="1"/>
              <a:t>saknar</a:t>
            </a:r>
            <a:r>
              <a:rPr lang="en-US" dirty="0"/>
              <a:t> 30 hp </a:t>
            </a:r>
            <a:r>
              <a:rPr lang="en-US" i="1" dirty="0" err="1"/>
              <a:t>eller</a:t>
            </a:r>
            <a:r>
              <a:rPr lang="en-US" i="1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ej</a:t>
            </a:r>
            <a:r>
              <a:rPr lang="en-US" dirty="0"/>
              <a:t> för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nödvändiga</a:t>
            </a:r>
            <a:r>
              <a:rPr lang="en-US" dirty="0"/>
              <a:t> </a:t>
            </a:r>
            <a:r>
              <a:rPr lang="en-US" dirty="0" err="1"/>
              <a:t>meriter</a:t>
            </a:r>
            <a:r>
              <a:rPr lang="en-US" dirty="0"/>
              <a:t>)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Om </a:t>
            </a:r>
            <a:r>
              <a:rPr lang="en-US" b="1" dirty="0" err="1"/>
              <a:t>avvisning</a:t>
            </a:r>
            <a:r>
              <a:rPr lang="en-US" b="1" dirty="0"/>
              <a:t>:</a:t>
            </a:r>
          </a:p>
          <a:p>
            <a:r>
              <a:rPr lang="en-US" dirty="0" err="1"/>
              <a:t>Avvisas</a:t>
            </a:r>
            <a:r>
              <a:rPr lang="en-US" dirty="0"/>
              <a:t>,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saknas</a:t>
            </a:r>
            <a:endParaRPr lang="en-US" dirty="0"/>
          </a:p>
          <a:p>
            <a:r>
              <a:rPr lang="sv-SE" dirty="0"/>
              <a:t>Avvisas, behörig till termin X, plats saknas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09C028CF-8C6E-4E80-9994-5352E435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/>
              <a:t>ISP – individuell studieplanering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D6B837-8128-4AB9-9EEE-BD8652DCC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ISP upprättas </a:t>
            </a:r>
            <a:r>
              <a:rPr lang="sv-SE" b="1"/>
              <a:t>alltid</a:t>
            </a:r>
            <a:r>
              <a:rPr lang="sv-SE"/>
              <a:t> vid antagning till senare del, men först när studenten är antagen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/>
              <a:t>Hanteras enligt beslutad rutin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D39D48-AF91-4232-A2EE-C572E8C87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2968345"/>
            <a:ext cx="6830378" cy="2000529"/>
          </a:xfrm>
          <a:prstGeom prst="rect">
            <a:avLst/>
          </a:prstGeom>
          <a:ln w="44450">
            <a:solidFill>
              <a:srgbClr val="7030A0"/>
            </a:solidFill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92658770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210519" id="{1B31DA7A-F6BA-438F-8FDB-657B7B009EA3}" vid="{A335B443-4CF1-42FC-A3D3-178DBDFEAF98}"/>
    </a:ext>
  </a:extLst>
</a:theme>
</file>

<file path=ppt/theme/theme2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210519" id="{1B31DA7A-F6BA-438F-8FDB-657B7B009EA3}" vid="{2BF601C2-1134-460A-AB9A-8EBE2CFE8D48}"/>
    </a:ext>
  </a:extLst>
</a:theme>
</file>

<file path=ppt/theme/theme3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shantering xmlns="de8a848b-48ea-4afe-a42e-71140ade12d6" xsi:nil="true"/>
    <TaxCatchAll xmlns="011fcfff-f891-43c3-99dc-7743dce0f43f" xsi:nil="true"/>
    <lcf76f155ced4ddcb4097134ff3c332f xmlns="de8a848b-48ea-4afe-a42e-71140ade12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81BC7EE8E93D44AA128FA0616CE348" ma:contentTypeVersion="17" ma:contentTypeDescription="Skapa ett nytt dokument." ma:contentTypeScope="" ma:versionID="6809417d0787bfdde477cbf385734efa">
  <xsd:schema xmlns:xsd="http://www.w3.org/2001/XMLSchema" xmlns:xs="http://www.w3.org/2001/XMLSchema" xmlns:p="http://schemas.microsoft.com/office/2006/metadata/properties" xmlns:ns2="de8a848b-48ea-4afe-a42e-71140ade12d6" xmlns:ns3="011fcfff-f891-43c3-99dc-7743dce0f43f" targetNamespace="http://schemas.microsoft.com/office/2006/metadata/properties" ma:root="true" ma:fieldsID="2e95cb51404fc98bc311e1cf376d408a" ns2:_="" ns3:_="">
    <xsd:import namespace="de8a848b-48ea-4afe-a42e-71140ade12d6"/>
    <xsd:import namespace="011fcfff-f891-43c3-99dc-7743dce0f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versionshantering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a848b-48ea-4afe-a42e-71140ade1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ersionshantering" ma:index="15" nillable="true" ma:displayName="versionshantering" ma:internalName="versionshantering">
      <xsd:simpleType>
        <xsd:restriction base="dms:Number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fcfff-f891-43c3-99dc-7743dce0f4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1b7e07-a951-4f9a-b05b-e9a70c9ce2cb}" ma:internalName="TaxCatchAll" ma:showField="CatchAllData" ma:web="011fcfff-f891-43c3-99dc-7743dce0f4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2D53D-0541-481F-B590-944BD46D5A35}">
  <ds:schemaRefs>
    <ds:schemaRef ds:uri="011fcfff-f891-43c3-99dc-7743dce0f43f"/>
    <ds:schemaRef ds:uri="de8a848b-48ea-4afe-a42e-71140ade12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594EAD-BF7D-4A7A-A01B-B3689A7A4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a848b-48ea-4afe-a42e-71140ade12d6"/>
    <ds:schemaRef ds:uri="011fcfff-f891-43c3-99dc-7743dce0f4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91D80649</Template>
  <TotalTime>22</TotalTime>
  <Words>520</Words>
  <Application>Microsoft Office PowerPoint</Application>
  <PresentationFormat>Bredbild</PresentationFormat>
  <Paragraphs>93</Paragraphs>
  <Slides>14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HDa Innehåll</vt:lpstr>
      <vt:lpstr>HDa Start och Avslut</vt:lpstr>
      <vt:lpstr>Antagning till senare del av program Individuell studieplanering (ISP)</vt:lpstr>
      <vt:lpstr>Presentationens innehåll </vt:lpstr>
      <vt:lpstr>Senare del av program</vt:lpstr>
      <vt:lpstr>PowerPoint-presentation</vt:lpstr>
      <vt:lpstr>PowerPoint-presentation</vt:lpstr>
      <vt:lpstr>PowerPoint-presentation</vt:lpstr>
      <vt:lpstr>Efter bedömning</vt:lpstr>
      <vt:lpstr> </vt:lpstr>
      <vt:lpstr>ISP – individuell studieplanering</vt:lpstr>
      <vt:lpstr>PowerPoint-presentation</vt:lpstr>
      <vt:lpstr>PowerPoint-presentation</vt:lpstr>
      <vt:lpstr>ISP för studenter</vt:lpstr>
      <vt:lpstr>PowerPoint-presentation</vt:lpstr>
      <vt:lpstr>Tack för uppmärksamheten!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Antagning till senare del av program</dc:title>
  <dc:creator>Stefan Pettersson (HDa)</dc:creator>
  <cp:lastModifiedBy>Stefan Pettersson (HDa)</cp:lastModifiedBy>
  <cp:revision>3</cp:revision>
  <cp:lastPrinted>2017-03-10T09:07:23Z</cp:lastPrinted>
  <dcterms:created xsi:type="dcterms:W3CDTF">2021-10-19T07:26:23Z</dcterms:created>
  <dcterms:modified xsi:type="dcterms:W3CDTF">2024-02-29T09:51:39Z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0x0101004C81BC7EE8E93D44AA128FA0616CE348</vt:lpwstr>
  </property>
  <property fmtid="{D5CDD505-2E9C-101B-9397-08002B2CF9AE}" pid="3" name="TaxKeyword">
    <vt:lpwstr/>
  </property>
  <property fmtid="{D5CDD505-2E9C-101B-9397-08002B2CF9AE}" pid="4" name="Avdelning">
    <vt:lpwstr>2;#Kommunikationsavdelningen|40208715-28ac-40ac-8185-8faf1f647166</vt:lpwstr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MediaServiceImageTags">
    <vt:lpwstr/>
  </property>
</Properties>
</file>