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2" r:id="rId5"/>
  </p:sldMasterIdLst>
  <p:notesMasterIdLst>
    <p:notesMasterId r:id="rId26"/>
  </p:notesMasterIdLst>
  <p:handoutMasterIdLst>
    <p:handoutMasterId r:id="rId27"/>
  </p:handoutMasterIdLst>
  <p:sldIdLst>
    <p:sldId id="377" r:id="rId6"/>
    <p:sldId id="314" r:id="rId7"/>
    <p:sldId id="348" r:id="rId8"/>
    <p:sldId id="312" r:id="rId9"/>
    <p:sldId id="379" r:id="rId10"/>
    <p:sldId id="387" r:id="rId11"/>
    <p:sldId id="296" r:id="rId12"/>
    <p:sldId id="383" r:id="rId13"/>
    <p:sldId id="376" r:id="rId14"/>
    <p:sldId id="328" r:id="rId15"/>
    <p:sldId id="329" r:id="rId16"/>
    <p:sldId id="384" r:id="rId17"/>
    <p:sldId id="331" r:id="rId18"/>
    <p:sldId id="332" r:id="rId19"/>
    <p:sldId id="333" r:id="rId20"/>
    <p:sldId id="334" r:id="rId21"/>
    <p:sldId id="335" r:id="rId22"/>
    <p:sldId id="349" r:id="rId23"/>
    <p:sldId id="385" r:id="rId24"/>
    <p:sldId id="38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Hasselquist (HDa)" initials="FH(" lastIdx="1" clrIdx="0">
    <p:extLst>
      <p:ext uri="{19B8F6BF-5375-455C-9EA6-DF929625EA0E}">
        <p15:presenceInfo xmlns:p15="http://schemas.microsoft.com/office/powerpoint/2012/main" userId="S::fhe@du.se::9fb0fe49-10b5-42ef-aef8-66b49f762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CE0060"/>
    <a:srgbClr val="341C65"/>
    <a:srgbClr val="4B2582"/>
    <a:srgbClr val="4A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40E87-24CD-4D67-A370-29E06A67D580}" v="355" dt="2023-04-17T17:46:28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E0FD57C-3D81-2C63-1081-F5153BA4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2" y="221765"/>
            <a:ext cx="1465936" cy="5434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355" y="448857"/>
            <a:ext cx="2592968" cy="268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C77D-252F-4260-8DB5-09F3AE8393C3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C1EFC61-F8FA-4E87-AA9D-484BBD58E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3178" y="91648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C2BB7DA-C860-4897-A1B5-F8387CAFB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10664" y="91648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50A45BB-C46D-F305-49EC-9A66DD71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2" y="221765"/>
            <a:ext cx="1465936" cy="543410"/>
          </a:xfrm>
          <a:prstGeom prst="rect">
            <a:avLst/>
          </a:prstGeom>
        </p:spPr>
      </p:pic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BD41841-4AB6-4B7F-943E-3760686E5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3355" y="448857"/>
            <a:ext cx="2592968" cy="268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10" name="Platshållare för sidfot 11">
            <a:extLst>
              <a:ext uri="{FF2B5EF4-FFF2-40B4-BE49-F238E27FC236}">
                <a16:creationId xmlns:a16="http://schemas.microsoft.com/office/drawing/2014/main" id="{E6ED88F8-9698-4305-B7AA-EFCA56820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3178" y="91648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1" name="Platshållare för bildnummer 12">
            <a:extLst>
              <a:ext uri="{FF2B5EF4-FFF2-40B4-BE49-F238E27FC236}">
                <a16:creationId xmlns:a16="http://schemas.microsoft.com/office/drawing/2014/main" id="{56AF3104-1F42-425D-880E-39B59ADE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10664" y="91648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Choose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if</a:t>
            </a:r>
            <a:r>
              <a:rPr lang="sv-SE"/>
              <a:t> a </a:t>
            </a:r>
            <a:r>
              <a:rPr lang="sv-SE" err="1"/>
              <a:t>winter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is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appropriate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67397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</a:t>
            </a:r>
            <a:r>
              <a:rPr lang="sv-SE" err="1"/>
              <a:t>help</a:t>
            </a:r>
            <a:r>
              <a:rPr lang="sv-SE"/>
              <a:t> with </a:t>
            </a:r>
            <a:r>
              <a:rPr lang="sv-SE" err="1"/>
              <a:t>content</a:t>
            </a:r>
            <a:r>
              <a:rPr lang="sv-SE"/>
              <a:t> </a:t>
            </a:r>
            <a:r>
              <a:rPr lang="sv-SE" err="1"/>
              <a:t>review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18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72270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Choose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if</a:t>
            </a:r>
            <a:r>
              <a:rPr lang="sv-SE"/>
              <a:t> a summer </a:t>
            </a:r>
            <a:r>
              <a:rPr lang="sv-SE" err="1"/>
              <a:t>picture</a:t>
            </a:r>
            <a:r>
              <a:rPr lang="sv-SE"/>
              <a:t> is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appropriate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14885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Present </a:t>
            </a:r>
            <a:r>
              <a:rPr lang="sv-SE" err="1"/>
              <a:t>yourself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4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3966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Do </a:t>
            </a:r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”</a:t>
            </a:r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important</a:t>
            </a:r>
            <a:r>
              <a:rPr lang="sv-SE"/>
              <a:t>?” Learning process is </a:t>
            </a:r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important</a:t>
            </a:r>
            <a:r>
              <a:rPr lang="sv-SE"/>
              <a:t>”</a:t>
            </a:r>
            <a:br>
              <a:rPr lang="sv-SE"/>
            </a:br>
            <a:r>
              <a:rPr lang="sv-SE"/>
              <a:t>Sweden </a:t>
            </a:r>
            <a:r>
              <a:rPr lang="sv-SE" err="1"/>
              <a:t>encourages</a:t>
            </a:r>
            <a:r>
              <a:rPr lang="sv-SE"/>
              <a:t> </a:t>
            </a:r>
            <a:r>
              <a:rPr lang="sv-SE" err="1"/>
              <a:t>life</a:t>
            </a:r>
            <a:r>
              <a:rPr lang="sv-SE"/>
              <a:t> long </a:t>
            </a:r>
            <a:r>
              <a:rPr lang="sv-SE" err="1"/>
              <a:t>learning</a:t>
            </a:r>
            <a:r>
              <a:rPr lang="sv-SE"/>
              <a:t>. </a:t>
            </a:r>
            <a:r>
              <a:rPr lang="sv-SE" err="1"/>
              <a:t>Perhaps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to the DU information.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6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14494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7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426425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9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9272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Most modern campus: Flexible </a:t>
            </a:r>
            <a:r>
              <a:rPr lang="sv-SE" dirty="0" err="1"/>
              <a:t>classroom</a:t>
            </a:r>
            <a:r>
              <a:rPr lang="sv-SE" dirty="0"/>
              <a:t> and </a:t>
            </a:r>
            <a:r>
              <a:rPr lang="sv-SE" dirty="0" err="1"/>
              <a:t>usage</a:t>
            </a:r>
            <a:r>
              <a:rPr lang="sv-SE" dirty="0"/>
              <a:t> situations </a:t>
            </a:r>
            <a:r>
              <a:rPr lang="sv-SE" dirty="0" err="1"/>
              <a:t>built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</a:t>
            </a:r>
            <a:r>
              <a:rPr lang="sv-SE" dirty="0" err="1"/>
              <a:t>active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 </a:t>
            </a:r>
            <a:r>
              <a:rPr lang="sv-SE" dirty="0" err="1"/>
              <a:t>pedagogy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Most </a:t>
            </a:r>
            <a:r>
              <a:rPr lang="sv-SE" dirty="0" err="1"/>
              <a:t>sustainable</a:t>
            </a:r>
            <a:r>
              <a:rPr lang="sv-SE" dirty="0"/>
              <a:t> – </a:t>
            </a:r>
            <a:r>
              <a:rPr lang="sv-SE" dirty="0" err="1"/>
              <a:t>repurposing</a:t>
            </a:r>
            <a:r>
              <a:rPr lang="sv-SE" dirty="0"/>
              <a:t> an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building</a:t>
            </a:r>
            <a:r>
              <a:rPr lang="sv-SE" dirty="0"/>
              <a:t>. </a:t>
            </a:r>
            <a:r>
              <a:rPr lang="sv-SE" dirty="0" err="1"/>
              <a:t>Repurposing</a:t>
            </a:r>
            <a:r>
              <a:rPr lang="sv-SE" dirty="0"/>
              <a:t> </a:t>
            </a:r>
            <a:r>
              <a:rPr lang="sv-SE" dirty="0" err="1"/>
              <a:t>furniture</a:t>
            </a:r>
            <a:r>
              <a:rPr lang="sv-SE" dirty="0"/>
              <a:t>. </a:t>
            </a:r>
            <a:r>
              <a:rPr lang="sv-SE" dirty="0" err="1"/>
              <a:t>Built</a:t>
            </a:r>
            <a:r>
              <a:rPr lang="sv-SE" dirty="0"/>
              <a:t> with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efficiency</a:t>
            </a:r>
            <a:r>
              <a:rPr lang="sv-SE" dirty="0"/>
              <a:t> as a </a:t>
            </a:r>
            <a:r>
              <a:rPr lang="sv-SE" dirty="0" err="1"/>
              <a:t>keyword</a:t>
            </a:r>
            <a:r>
              <a:rPr lang="sv-SE" dirty="0"/>
              <a:t> and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rated</a:t>
            </a:r>
            <a:r>
              <a:rPr lang="sv-SE" dirty="0"/>
              <a:t> by an international </a:t>
            </a:r>
            <a:r>
              <a:rPr lang="sv-SE" dirty="0" err="1"/>
              <a:t>building</a:t>
            </a:r>
            <a:r>
              <a:rPr lang="sv-SE" dirty="0"/>
              <a:t> standard for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buildings</a:t>
            </a:r>
            <a:r>
              <a:rPr lang="sv-SE" dirty="0"/>
              <a:t> (BREEM)</a:t>
            </a:r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7173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Guiness world record for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vehicle</a:t>
            </a:r>
            <a:r>
              <a:rPr lang="sv-SE" dirty="0"/>
              <a:t> in the world. 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Powered</a:t>
            </a:r>
            <a:r>
              <a:rPr lang="sv-SE" dirty="0"/>
              <a:t> by </a:t>
            </a:r>
            <a:r>
              <a:rPr lang="sv-SE" dirty="0" err="1"/>
              <a:t>batteries</a:t>
            </a:r>
            <a:r>
              <a:rPr lang="sv-SE" dirty="0"/>
              <a:t>, the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is </a:t>
            </a:r>
            <a:r>
              <a:rPr lang="sv-SE" dirty="0" err="1"/>
              <a:t>much</a:t>
            </a:r>
            <a:r>
              <a:rPr lang="sv-SE" dirty="0"/>
              <a:t> less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electric</a:t>
            </a:r>
            <a:r>
              <a:rPr lang="sv-SE" dirty="0"/>
              <a:t> </a:t>
            </a:r>
            <a:r>
              <a:rPr lang="sv-SE" dirty="0" err="1"/>
              <a:t>vehicles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the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contained</a:t>
            </a:r>
            <a:r>
              <a:rPr lang="sv-SE" dirty="0"/>
              <a:t> in 1 liter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petrol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go from Sweden to Brazil in </a:t>
            </a:r>
            <a:r>
              <a:rPr lang="sv-SE" dirty="0" err="1"/>
              <a:t>Eximus</a:t>
            </a:r>
            <a:r>
              <a:rPr lang="sv-SE" dirty="0"/>
              <a:t> IV (the world record </a:t>
            </a:r>
            <a:r>
              <a:rPr lang="sv-SE" dirty="0" err="1"/>
              <a:t>holder</a:t>
            </a:r>
            <a:r>
              <a:rPr lang="sv-SE" dirty="0"/>
              <a:t>).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Sidenote</a:t>
            </a:r>
            <a:r>
              <a:rPr lang="sv-SE" dirty="0"/>
              <a:t> – The original world record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1, broken by </a:t>
            </a:r>
            <a:r>
              <a:rPr lang="sv-SE" dirty="0" err="1"/>
              <a:t>Eximus</a:t>
            </a:r>
            <a:r>
              <a:rPr lang="sv-SE" dirty="0"/>
              <a:t> 2, broken </a:t>
            </a:r>
            <a:r>
              <a:rPr lang="sv-SE" dirty="0" err="1"/>
              <a:t>again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3 and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4.</a:t>
            </a:r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93233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4/22/2025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13744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29968"/>
            <a:ext cx="9001125" cy="5573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5225"/>
            <a:ext cx="9001125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289252-3F0D-4734-8DC3-F7C5BE14F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68" y="2263502"/>
            <a:ext cx="9001124" cy="35054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3EA4C1-86D7-48E2-8731-A2CA21E54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19211BB-FA25-4248-9DD2-82F331A6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88B5C8D-6BCC-41D9-929B-809EE31A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F8259EC0-03AE-4BC6-98ED-B0C9588A61A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89360" y="1520825"/>
            <a:ext cx="9501188" cy="42493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sv-SE" noProof="0"/>
              <a:t>Klicka på ikonen för att lägga till en tabell</a:t>
            </a:r>
            <a:endParaRPr lang="en-GB" noProof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5AC232F-6B51-4BCC-A47C-6588CA00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D83EA865-03CD-4B59-BB82-B2E85EF3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55D49D8-2033-4FF5-8DE8-F2CF1B5D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986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9CDC1D-46A9-4525-90FA-225636AE23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1520825"/>
            <a:ext cx="9507538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 noProof="0"/>
              <a:t>Klicka på en ikon för att infoga innehåll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2431A35-0296-4B68-8A6D-415658174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025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4B7C00-3049-4D49-9064-264C938E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E550717-E9E9-4868-BD49-0B8F4C0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0489398-E4EC-4DFA-8FF0-27655CC9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28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6ACB75-FFAD-434A-AC2E-94CB7F86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E697336-EFA3-469A-AB45-9009A8B1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E424039-02B9-4719-B252-124AD1CE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7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9" name="Bildobjekt 8" descr="Dalarna University logotype">
            <a:extLst>
              <a:ext uri="{FF2B5EF4-FFF2-40B4-BE49-F238E27FC236}">
                <a16:creationId xmlns:a16="http://schemas.microsoft.com/office/drawing/2014/main" id="{31F67B40-23C1-4EB1-8A30-2F0B8B190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 Namnsson,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Bildkälla: Fotograf Namn Namnsson</a:t>
            </a:r>
          </a:p>
        </p:txBody>
      </p:sp>
    </p:spTree>
    <p:extLst>
      <p:ext uri="{BB962C8B-B14F-4D97-AF65-F5344CB8AC3E}">
        <p14:creationId xmlns:p14="http://schemas.microsoft.com/office/powerpoint/2010/main" val="395425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82ED3C4-17BC-43B6-B922-20790B11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8996F94-E389-424D-BCA7-8B163DDD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089025"/>
            <a:ext cx="5360948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0"/>
            <a:ext cx="4917017" cy="6858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D9ABB33-73CE-449A-824C-7EE2B01A4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3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60894633-4897-4C38-B5E1-DD39DFD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9754DD30-C97D-4470-9A0A-F3B6B61E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59C10E4F-5C41-4783-9391-6164F5C5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585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360947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  <a:p>
            <a:pPr lvl="0"/>
            <a:endParaRPr lang="en-GB" noProof="0"/>
          </a:p>
        </p:txBody>
      </p:sp>
      <p:pic>
        <p:nvPicPr>
          <p:cNvPr id="5" name="Picture 32" descr="Högskolan Dalarna Logotyp">
            <a:extLst>
              <a:ext uri="{FF2B5EF4-FFF2-40B4-BE49-F238E27FC236}">
                <a16:creationId xmlns:a16="http://schemas.microsoft.com/office/drawing/2014/main" id="{22237058-1D06-478C-B65E-97A763D71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6" y="297875"/>
            <a:ext cx="2670461" cy="634908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1152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75DE9293-C009-4846-B59E-4871D6A8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15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ED71AFC-BB52-411A-9A7F-E9D1434E0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2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0FE8B823-F42B-4B2A-97AC-DCF00AE1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5860A82-D2C0-44E5-8F2A-A84C4E8A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E7EAA475-100D-4538-8535-E389B9C7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D943D2-8697-4103-88F6-D80A0215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2DF072-952E-4E77-B991-150C9900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017" y="1269281"/>
            <a:ext cx="7274983" cy="4319437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noProof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CD01B4D-55EA-4F55-939D-06871C5D8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9DCF4A-8636-4501-91D7-07EBBD2AF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514" y="2208084"/>
            <a:ext cx="5522774" cy="32167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3244-5CE2-4D7F-A2A6-0D758D3CB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513" y="2714896"/>
            <a:ext cx="5522775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657175-9DCE-4E30-811C-CC129EC7B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69281"/>
            <a:ext cx="4917017" cy="43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2DDB6A8-5C6E-4373-805D-661873B0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30" y="5660440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9B1C48D-D187-4AAC-98DD-06A19A69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B24B195-C53B-4457-806D-07954724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01F58CCF-6110-4359-A44F-EF14090F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31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B4654F-8A8E-4C8F-9D2F-913DC9CB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68413"/>
            <a:ext cx="12192000" cy="2304263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ED7DDE7-EC16-4FDA-A6CA-A1701E25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67ADF-311C-4439-BF93-6FAE493F9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5756" y="1703357"/>
            <a:ext cx="8325293" cy="31484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757" y="2133208"/>
            <a:ext cx="8325293" cy="96949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BE3CB-9385-44C2-8E89-D42CB70B8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22" y="3572677"/>
            <a:ext cx="3914275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7CC9D02-08F9-4424-A975-F411A1AE6B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3572677"/>
            <a:ext cx="3898232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A8EE72-474A-41E7-B1DD-1458B81EE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1789" y="3572677"/>
            <a:ext cx="3890211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78D56C13-7D21-4184-A608-7A0284D46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29" y="5660441"/>
            <a:ext cx="6076033" cy="62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DE126C0-3E43-4B20-A95F-CDC59181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BCFD270-04BA-40FA-9025-C832FA3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079E0596-C1A0-43FD-B5FD-78B7829F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75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5853ECF-14E2-41D5-95E6-3A8D1802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8169"/>
            <a:ext cx="12192000" cy="3221665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0177F7-A020-4F47-8707-1250A678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22" y="2038753"/>
            <a:ext cx="1435694" cy="48592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BD3416-929A-49C9-89E3-0BC6E7713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7293" y="2722820"/>
            <a:ext cx="9356651" cy="3818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3" y="3302845"/>
            <a:ext cx="9356651" cy="952114"/>
          </a:xfrm>
          <a:prstGeom prst="rect">
            <a:avLst/>
          </a:prstGeom>
        </p:spPr>
        <p:txBody>
          <a:bodyPr anchor="t" anchorCtr="0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9FF669-B500-42D4-9856-6671EA60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43615219-7C1B-4F74-813C-0ACFE5BB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0E327EB-170B-41D3-9A11-4A8609A6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249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D8ED4A8-D47A-497E-B172-FBF5312CE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AC7B83-6516-4E30-947B-C3C66F114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034809"/>
            <a:ext cx="10115895" cy="1143045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Tack för uppmärksamheten!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41A051-4524-4B17-9336-39698D8F8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723" y="5009321"/>
            <a:ext cx="7374834" cy="759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Namn, organisation, telefonnummer, e-postadress, webbadress etc.</a:t>
            </a:r>
          </a:p>
        </p:txBody>
      </p:sp>
    </p:spTree>
    <p:extLst>
      <p:ext uri="{BB962C8B-B14F-4D97-AF65-F5344CB8AC3E}">
        <p14:creationId xmlns:p14="http://schemas.microsoft.com/office/powerpoint/2010/main" val="79347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53C89B3-21D8-4415-B262-82D495B9C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5537D54-DA30-44EF-84CB-F92BBC7F4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8" y="1520826"/>
            <a:ext cx="9006688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9D9A2C5-D908-46E8-BE7D-52D26F55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BF0FD68-E40A-479A-BB97-59254D1C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707D619-29D4-4F9D-B430-C6AE8130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701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Dalarna University logotype">
            <a:extLst>
              <a:ext uri="{FF2B5EF4-FFF2-40B4-BE49-F238E27FC236}">
                <a16:creationId xmlns:a16="http://schemas.microsoft.com/office/drawing/2014/main" id="{B15DD6A7-A1F5-4D0A-AF0A-84FE249B8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045" y="2264119"/>
            <a:ext cx="201590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445312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AC8CE27-6713-424C-8ADE-774BF1B23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5"/>
            <a:ext cx="9001126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9AA2A56-11F5-4373-81B1-65B08583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350B45B-76AB-4496-943E-37EF06A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4F1C2A4-9BBD-4351-842D-E6F9A066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313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763363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BEFC230-7013-4E75-BA87-2ECE3B427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864728"/>
            <a:ext cx="9001126" cy="39042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003B68-3286-4446-B873-6DFBA7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3B03CAC-C32D-486A-A42F-49766A921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E78B0A-FE15-4399-9DE6-0769B029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1082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7696" y="542260"/>
            <a:ext cx="5578617" cy="54676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6" y="1165865"/>
            <a:ext cx="5578617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AF3689-8A0E-452E-BD8A-EA7C716DF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743017" cy="35962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917017" cy="6333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32A70E0-A9F1-4CB5-B0C4-06DBA243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2BE9A93-2A75-48FE-9808-8C79AF073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4119BC75-3270-4C49-B4DC-2CB4F1F2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D0099C3-00DD-46C1-82BA-E02DAD6E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7DC3862-EBAE-453B-A27E-B81DA94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5" y="542260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2E24-B82F-4180-863E-40AF0A9D1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32" y="3"/>
            <a:ext cx="4921249" cy="6328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84D67DB7-55AB-4322-83CC-5F83B982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70D00E8-01BE-462E-B520-D6BE7157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C8E7279-32A4-4081-A5F3-BFC489F3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DD66C7E-4FFB-4B52-82AA-CBA097CF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13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9" y="597976"/>
            <a:ext cx="9001124" cy="4912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303714"/>
            <a:ext cx="9001124" cy="755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960766-C981-4BDC-8E0F-E297B6D08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861" y="2258281"/>
            <a:ext cx="4479389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1B3B9A5-B180-421A-B983-55BE4F63D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2696947"/>
            <a:ext cx="4585405" cy="3148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A6ED114-18DF-4C5D-A13D-26DB364D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695" y="2254270"/>
            <a:ext cx="4616868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D9D026D-646E-4AE9-AAB5-183866ADA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2696946"/>
            <a:ext cx="4585405" cy="3148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F05E634-4DAF-4AFD-B5D2-5DC73D4B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8127ADE-9C99-411C-9C94-CF79B32C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3C7D731-5C49-4009-8DED-5C7B0D0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713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7" y="541056"/>
            <a:ext cx="5563772" cy="54676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15259"/>
            <a:ext cx="5563771" cy="9428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640D188-FA4A-4363-A624-4981761BD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292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9D09DFC6-FCCF-40CD-91C8-BDD6A4867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6E11A6C-FDC1-4966-A4B3-43B345DD5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DE97754E-E0E2-4160-9917-E45688DB5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5370CDA-9133-434D-958E-898938F9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D08DF0-36D6-4EF6-8850-B15CB458D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017B0-2C92-4D98-8355-ACFDB69A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6" y="1520826"/>
            <a:ext cx="5550939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0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46E01C1-96FA-4281-9DB9-BD8AA548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C8F2930-09F4-41DC-AE41-C0060E02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A9848A47-C493-4B74-8AED-33F5C11A9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56AEA612-40A0-4EAF-9BA6-FC3F156E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55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9D17F9DA-8D24-42DC-9F65-98D0B90D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97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4DE8CA-5D15-409C-8427-53ED06400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B6582-C1C6-4774-AF6B-F68D13F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22/04/2025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43EE36-0CB1-4FF9-B1E7-8061746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BB3C0-74A1-4A5A-8792-201FE798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1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93" r:id="rId3"/>
    <p:sldLayoutId id="2147483692" r:id="rId4"/>
    <p:sldLayoutId id="2147483667" r:id="rId5"/>
    <p:sldLayoutId id="2147483683" r:id="rId6"/>
    <p:sldLayoutId id="2147483690" r:id="rId7"/>
    <p:sldLayoutId id="2147483681" r:id="rId8"/>
    <p:sldLayoutId id="2147483687" r:id="rId9"/>
    <p:sldLayoutId id="2147483677" r:id="rId10"/>
    <p:sldLayoutId id="2147483696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6675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pos="633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pos="35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1" r:id="rId4"/>
    <p:sldLayoutId id="2147483668" r:id="rId5"/>
    <p:sldLayoutId id="2147483679" r:id="rId6"/>
    <p:sldLayoutId id="2147483694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821D65C-2445-B2B3-DB81-A09B19BFE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Instructions</a:t>
            </a:r>
            <a:r>
              <a:rPr lang="sv-SE"/>
              <a:t> for </a:t>
            </a:r>
            <a:r>
              <a:rPr lang="sv-SE" err="1"/>
              <a:t>using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8C33CBA-9A44-9562-EFC0-C3A7560F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Presentation template for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programme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28BD99-5F6E-30A6-6620-2B0650A9A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personalize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2D0057-C784-D7EF-9C85-7F5C88E0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err="1"/>
              <a:t>This</a:t>
            </a:r>
            <a:r>
              <a:rPr lang="sv-SE"/>
              <a:t> is </a:t>
            </a:r>
            <a:r>
              <a:rPr lang="sv-SE" err="1"/>
              <a:t>intended</a:t>
            </a:r>
            <a:r>
              <a:rPr lang="sv-SE"/>
              <a:t> as a general </a:t>
            </a:r>
            <a:r>
              <a:rPr lang="sv-SE" err="1"/>
              <a:t>outline</a:t>
            </a:r>
            <a:r>
              <a:rPr lang="sv-SE"/>
              <a:t>. </a:t>
            </a:r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pictures</a:t>
            </a:r>
            <a:r>
              <a:rPr lang="sv-SE"/>
              <a:t> and text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yourself</a:t>
            </a:r>
            <a:r>
              <a:rPr lang="sv-SE"/>
              <a:t>, </a:t>
            </a:r>
            <a:r>
              <a:rPr lang="sv-SE" err="1"/>
              <a:t>your</a:t>
            </a:r>
            <a:r>
              <a:rPr lang="sv-SE"/>
              <a:t> research, and the </a:t>
            </a:r>
            <a:r>
              <a:rPr lang="sv-SE" err="1"/>
              <a:t>programme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represent</a:t>
            </a:r>
            <a:r>
              <a:rPr lang="sv-SE"/>
              <a:t>.</a:t>
            </a:r>
          </a:p>
          <a:p>
            <a:r>
              <a:rPr lang="sv-SE"/>
              <a:t>Think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stories</a:t>
            </a:r>
            <a:r>
              <a:rPr lang="sv-SE"/>
              <a:t> to </a:t>
            </a:r>
            <a:r>
              <a:rPr lang="sv-SE" err="1"/>
              <a:t>tell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the </a:t>
            </a:r>
            <a:r>
              <a:rPr lang="sv-SE" err="1"/>
              <a:t>specific</a:t>
            </a:r>
            <a:r>
              <a:rPr lang="sv-SE"/>
              <a:t> </a:t>
            </a:r>
            <a:r>
              <a:rPr lang="sv-SE" err="1"/>
              <a:t>topics</a:t>
            </a:r>
            <a:r>
              <a:rPr lang="sv-SE"/>
              <a:t>. In </a:t>
            </a:r>
            <a:r>
              <a:rPr lang="sv-SE" err="1"/>
              <a:t>what</a:t>
            </a:r>
            <a:r>
              <a:rPr lang="sv-SE"/>
              <a:t> </a:t>
            </a:r>
            <a:r>
              <a:rPr lang="sv-SE" err="1"/>
              <a:t>way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find</a:t>
            </a:r>
            <a:r>
              <a:rPr lang="sv-SE"/>
              <a:t> Sweden innovative? </a:t>
            </a:r>
            <a:r>
              <a:rPr lang="sv-SE" err="1"/>
              <a:t>How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experience</a:t>
            </a:r>
            <a:r>
              <a:rPr lang="sv-SE"/>
              <a:t> ”</a:t>
            </a:r>
            <a:r>
              <a:rPr lang="sv-SE" err="1"/>
              <a:t>closeness</a:t>
            </a:r>
            <a:r>
              <a:rPr lang="sv-SE"/>
              <a:t>” </a:t>
            </a:r>
            <a:r>
              <a:rPr lang="sv-SE" err="1"/>
              <a:t>living</a:t>
            </a:r>
            <a:r>
              <a:rPr lang="sv-SE"/>
              <a:t> in Dalarna?</a:t>
            </a:r>
            <a:br>
              <a:rPr lang="sv-SE"/>
            </a:br>
            <a:r>
              <a:rPr lang="sv-SE" err="1"/>
              <a:t>How</a:t>
            </a:r>
            <a:r>
              <a:rPr lang="sv-SE"/>
              <a:t> is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interaction</a:t>
            </a:r>
            <a:r>
              <a:rPr lang="sv-SE"/>
              <a:t> with students?</a:t>
            </a:r>
            <a:endParaRPr lang="en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79B771-B921-2C93-F9D3-F8009D46E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117C60-149D-EA7C-CB9F-8DD12A9B72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9787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Photographer: Yasir Imam (former student)</a:t>
            </a:r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2" name="Platshållare för bild 11" descr="A group of people sitting on a staircase inside the library at Campus Falun.">
            <a:extLst>
              <a:ext uri="{FF2B5EF4-FFF2-40B4-BE49-F238E27FC236}">
                <a16:creationId xmlns:a16="http://schemas.microsoft.com/office/drawing/2014/main" id="{496E4D22-7ED7-91D4-BE6F-0C8E7A39F7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4" b="54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19423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r>
              <a:rPr lang="sv-SE" sz="1600" dirty="0" err="1"/>
              <a:t>We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building</a:t>
            </a:r>
            <a:r>
              <a:rPr lang="sv-SE" sz="1600" dirty="0"/>
              <a:t> </a:t>
            </a:r>
            <a:r>
              <a:rPr lang="sv-SE" sz="1600" dirty="0" err="1"/>
              <a:t>Sweden’s</a:t>
            </a:r>
            <a:r>
              <a:rPr lang="sv-SE" sz="1600" dirty="0"/>
              <a:t> </a:t>
            </a:r>
            <a:r>
              <a:rPr lang="sv-SE" sz="1600" dirty="0" err="1"/>
              <a:t>most</a:t>
            </a:r>
            <a:r>
              <a:rPr lang="sv-SE" sz="1600" dirty="0"/>
              <a:t> modern and </a:t>
            </a:r>
            <a:r>
              <a:rPr lang="sv-SE" sz="1600" dirty="0" err="1"/>
              <a:t>sustainable</a:t>
            </a:r>
            <a:r>
              <a:rPr lang="sv-SE" sz="1600" dirty="0"/>
              <a:t> campus</a:t>
            </a:r>
          </a:p>
          <a:p>
            <a:endParaRPr lang="sv-SE" sz="16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 </a:t>
            </a:r>
            <a:r>
              <a:rPr lang="sv-SE" dirty="0" err="1"/>
              <a:t>credit</a:t>
            </a:r>
            <a:r>
              <a:rPr lang="sv-SE" dirty="0"/>
              <a:t>: </a:t>
            </a:r>
            <a:r>
              <a:rPr lang="sv-SE" dirty="0" err="1"/>
              <a:t>Archus</a:t>
            </a:r>
            <a:r>
              <a:rPr lang="sv-SE" dirty="0"/>
              <a:t> </a:t>
            </a:r>
            <a:endParaRPr lang="en-SE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6" name="Platshållare för bild 15" descr="An architectural drawing of how the new Campus Borlänge will look.">
            <a:extLst>
              <a:ext uri="{FF2B5EF4-FFF2-40B4-BE49-F238E27FC236}">
                <a16:creationId xmlns:a16="http://schemas.microsoft.com/office/drawing/2014/main" id="{C988514F-2A5F-0C94-9605-4AC9EC1839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153" r="28153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36305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r>
              <a:rPr lang="sv-SE" sz="1600" dirty="0" err="1"/>
              <a:t>We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building</a:t>
            </a:r>
            <a:r>
              <a:rPr lang="sv-SE" sz="1600" dirty="0"/>
              <a:t> </a:t>
            </a:r>
            <a:r>
              <a:rPr lang="sv-SE" sz="1600" dirty="0" err="1"/>
              <a:t>Sweden’s</a:t>
            </a:r>
            <a:r>
              <a:rPr lang="sv-SE" sz="1600" dirty="0"/>
              <a:t> </a:t>
            </a:r>
            <a:r>
              <a:rPr lang="sv-SE" sz="1600" dirty="0" err="1"/>
              <a:t>most</a:t>
            </a:r>
            <a:r>
              <a:rPr lang="sv-SE" sz="1600" dirty="0"/>
              <a:t> modern and </a:t>
            </a:r>
            <a:r>
              <a:rPr lang="sv-SE" sz="1600" dirty="0" err="1"/>
              <a:t>sustainable</a:t>
            </a:r>
            <a:r>
              <a:rPr lang="sv-SE" sz="1600" dirty="0"/>
              <a:t> campus</a:t>
            </a:r>
          </a:p>
          <a:p>
            <a:r>
              <a:rPr lang="sv-SE" sz="1600" dirty="0" err="1"/>
              <a:t>Our</a:t>
            </a:r>
            <a:r>
              <a:rPr lang="sv-SE" sz="1600" dirty="0"/>
              <a:t> students </a:t>
            </a:r>
            <a:r>
              <a:rPr lang="sv-SE" sz="1600" dirty="0" err="1"/>
              <a:t>built</a:t>
            </a:r>
            <a:r>
              <a:rPr lang="sv-SE" sz="1600" dirty="0"/>
              <a:t> the </a:t>
            </a:r>
            <a:r>
              <a:rPr lang="sv-SE" sz="1600" dirty="0" err="1"/>
              <a:t>most</a:t>
            </a:r>
            <a:r>
              <a:rPr lang="sv-SE" sz="1600" dirty="0"/>
              <a:t> </a:t>
            </a:r>
            <a:r>
              <a:rPr lang="sv-SE" sz="1600" dirty="0" err="1"/>
              <a:t>energy</a:t>
            </a:r>
            <a:r>
              <a:rPr lang="sv-SE" sz="1600" dirty="0"/>
              <a:t> </a:t>
            </a:r>
            <a:r>
              <a:rPr lang="sv-SE" sz="1600" dirty="0" err="1"/>
              <a:t>efficient</a:t>
            </a:r>
            <a:r>
              <a:rPr lang="sv-SE" sz="1600" dirty="0"/>
              <a:t> </a:t>
            </a:r>
            <a:r>
              <a:rPr lang="sv-SE" sz="1600" dirty="0" err="1"/>
              <a:t>vehicle</a:t>
            </a:r>
            <a:r>
              <a:rPr lang="sv-SE" sz="1600" dirty="0"/>
              <a:t> in the world</a:t>
            </a:r>
          </a:p>
          <a:p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 </a:t>
            </a:r>
            <a:r>
              <a:rPr lang="sv-SE" dirty="0" err="1"/>
              <a:t>credit</a:t>
            </a:r>
            <a:r>
              <a:rPr lang="sv-SE" dirty="0"/>
              <a:t>: Delsbo Electric</a:t>
            </a:r>
            <a:endParaRPr lang="en-SE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0" name="Picture 2" descr="Eximus 4 on a train track. Fog is behind Eximus.">
            <a:extLst>
              <a:ext uri="{FF2B5EF4-FFF2-40B4-BE49-F238E27FC236}">
                <a16:creationId xmlns:a16="http://schemas.microsoft.com/office/drawing/2014/main" id="{8352A3BF-5C0E-C771-3267-90368DDA192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r="24108"/>
          <a:stretch>
            <a:fillRect/>
          </a:stretch>
        </p:blipFill>
        <p:spPr bwMode="auto">
          <a:xfrm>
            <a:off x="7275513" y="-51371"/>
            <a:ext cx="4916487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3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6118930" cy="3596272"/>
          </a:xfrm>
        </p:spPr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 </a:t>
            </a:r>
            <a:r>
              <a:rPr lang="sv-SE" sz="1600">
                <a:highlight>
                  <a:srgbClr val="FFFF00"/>
                </a:highlight>
              </a:rPr>
              <a:t>(TALK FROM YOUR OWN EXPERIENCES)</a:t>
            </a:r>
            <a:br>
              <a:rPr lang="sv-SE" sz="1600">
                <a:highlight>
                  <a:srgbClr val="FFFF00"/>
                </a:highlight>
              </a:rPr>
            </a:br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: Yasir </a:t>
            </a:r>
            <a:r>
              <a:rPr lang="sv-SE" err="1"/>
              <a:t>Iman</a:t>
            </a:r>
            <a:r>
              <a:rPr lang="sv-SE"/>
              <a:t> (former student)</a:t>
            </a:r>
            <a:endParaRPr lang="en-SE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0" name="Platshållare för bild 9" descr="Two people stand and are laughing next to each other. One person is wearing dark pants and a blue hoodie sweatshirt The other is wearing light pants and a dark vest over a long sleeved shirt.">
            <a:extLst>
              <a:ext uri="{FF2B5EF4-FFF2-40B4-BE49-F238E27FC236}">
                <a16:creationId xmlns:a16="http://schemas.microsoft.com/office/drawing/2014/main" id="{60C6E13E-EEE4-D348-F904-75E9C9EC5A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66" b="166"/>
          <a:stretch>
            <a:fillRect/>
          </a:stretch>
        </p:blipFill>
        <p:spPr>
          <a:xfrm>
            <a:off x="1" y="-5137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298181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6141233" cy="3596272"/>
          </a:xfrm>
        </p:spPr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Photographer</a:t>
            </a:r>
            <a:r>
              <a:rPr lang="sv-SE" dirty="0"/>
              <a:t>: Arman </a:t>
            </a:r>
            <a:r>
              <a:rPr lang="sv-SE" dirty="0" err="1"/>
              <a:t>Golshan</a:t>
            </a:r>
            <a:r>
              <a:rPr lang="sv-SE" dirty="0"/>
              <a:t> (</a:t>
            </a:r>
            <a:r>
              <a:rPr lang="sv-SE"/>
              <a:t>former student)</a:t>
            </a:r>
            <a:endParaRPr lang="en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5" name="Platshållare för bild 4" descr="Multiple people in a group are standing on stairs outside a building. Two of the people on the left have red jackets.">
            <a:extLst>
              <a:ext uri="{FF2B5EF4-FFF2-40B4-BE49-F238E27FC236}">
                <a16:creationId xmlns:a16="http://schemas.microsoft.com/office/drawing/2014/main" id="{C138FE31-8267-DD84-CA53-F009396350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8" r="198"/>
          <a:stretch>
            <a:fillRect/>
          </a:stretch>
        </p:blipFill>
        <p:spPr>
          <a:xfrm>
            <a:off x="0" y="-10274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140490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Photographer: Eva Grosso (former student)</a:t>
            </a:r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9" name="Platshållare för bild 8" descr="A picture of the northern lights outside of Falun.">
            <a:extLst>
              <a:ext uri="{FF2B5EF4-FFF2-40B4-BE49-F238E27FC236}">
                <a16:creationId xmlns:a16="http://schemas.microsoft.com/office/drawing/2014/main" id="{9EEA0277-E0EF-8C20-FDA2-EEB6AD647E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0" b="370"/>
          <a:stretch>
            <a:fillRect/>
          </a:stretch>
        </p:blipFill>
        <p:spPr>
          <a:xfrm>
            <a:off x="1" y="-5137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276433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</a:t>
            </a:r>
            <a:r>
              <a:rPr lang="sv-SE" sz="1600" err="1"/>
              <a:t>world</a:t>
            </a:r>
            <a:endParaRPr lang="sv-SE" sz="1600"/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r>
              <a:rPr lang="sv-SE" sz="1600"/>
              <a:t>Close to Swedish </a:t>
            </a:r>
            <a:r>
              <a:rPr lang="sv-SE" sz="1600" err="1"/>
              <a:t>cultural</a:t>
            </a:r>
            <a:r>
              <a:rPr lang="sv-SE" sz="1600"/>
              <a:t> </a:t>
            </a:r>
            <a:r>
              <a:rPr lang="sv-SE" sz="1600" err="1"/>
              <a:t>heritage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Photographer</a:t>
            </a:r>
            <a:r>
              <a:rPr lang="sv-SE" dirty="0"/>
              <a:t>: Eva Grosso (former student)</a:t>
            </a:r>
            <a:endParaRPr lang="en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6F3ED116-9054-5790-ABBE-A54F45F8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1" b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383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Working</a:t>
            </a:r>
            <a:r>
              <a:rPr lang="sv-SE"/>
              <a:t> </a:t>
            </a:r>
            <a:r>
              <a:rPr lang="sv-SE" err="1"/>
              <a:t>after</a:t>
            </a:r>
            <a:r>
              <a:rPr lang="sv-SE"/>
              <a:t> studies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r>
              <a:rPr lang="sv-SE" sz="1600"/>
              <a:t>Close to innovative international </a:t>
            </a:r>
            <a:r>
              <a:rPr lang="sv-SE" sz="1600" err="1"/>
              <a:t>employers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04BE9D2-7F17-10F8-DB2B-562574B6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790" y="225132"/>
            <a:ext cx="4282764" cy="6103599"/>
            <a:chOff x="426790" y="225132"/>
            <a:chExt cx="4282764" cy="6103599"/>
          </a:xfrm>
        </p:grpSpPr>
        <p:pic>
          <p:nvPicPr>
            <p:cNvPr id="5" name="Picture 6" descr="Hitachi Energy – Advancing a sustainable energy future for all">
              <a:extLst>
                <a:ext uri="{FF2B5EF4-FFF2-40B4-BE49-F238E27FC236}">
                  <a16:creationId xmlns:a16="http://schemas.microsoft.com/office/drawing/2014/main" id="{957FCA95-A9F4-E83E-FFD9-86F39C019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90" y="225132"/>
              <a:ext cx="4282764" cy="73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01B64B96-EB8C-4D3E-FED5-621C62D21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21" y="1135077"/>
              <a:ext cx="3333502" cy="60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SSAB – Wikipedia">
              <a:extLst>
                <a:ext uri="{FF2B5EF4-FFF2-40B4-BE49-F238E27FC236}">
                  <a16:creationId xmlns:a16="http://schemas.microsoft.com/office/drawing/2014/main" id="{ACD9F1CE-6FE8-6D0F-1FAA-E4F0E2F6C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1" y="3429000"/>
              <a:ext cx="1967409" cy="660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Clas Ohlson lanserar ny visuell identitet - about.clasohlson.com">
              <a:extLst>
                <a:ext uri="{FF2B5EF4-FFF2-40B4-BE49-F238E27FC236}">
                  <a16:creationId xmlns:a16="http://schemas.microsoft.com/office/drawing/2014/main" id="{7FCDDF25-17FC-C8AD-9717-766AB06D5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87" y="5166645"/>
              <a:ext cx="2075153" cy="116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Sandvik AB – Wikipedia">
              <a:extLst>
                <a:ext uri="{FF2B5EF4-FFF2-40B4-BE49-F238E27FC236}">
                  <a16:creationId xmlns:a16="http://schemas.microsoft.com/office/drawing/2014/main" id="{1F4A45B9-D270-3E09-6C00-0F4176E69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795" y="2115371"/>
              <a:ext cx="2586882" cy="94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6" descr="Stainless steel | Outokumpu">
              <a:extLst>
                <a:ext uri="{FF2B5EF4-FFF2-40B4-BE49-F238E27FC236}">
                  <a16:creationId xmlns:a16="http://schemas.microsoft.com/office/drawing/2014/main" id="{293B6132-112E-FCDF-805F-63AC5447E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86" y="4237992"/>
              <a:ext cx="3434171" cy="875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167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EF45571-6B4E-1F8B-05FD-10317F790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5467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F2913BD-A203-4990-7FD1-814717D3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15259"/>
            <a:ext cx="5563771" cy="942828"/>
          </a:xfrm>
        </p:spPr>
        <p:txBody>
          <a:bodyPr anchor="ctr">
            <a:normAutofit/>
          </a:bodyPr>
          <a:lstStyle/>
          <a:p>
            <a:r>
              <a:rPr lang="sv-SE" err="1"/>
              <a:t>Master’s</a:t>
            </a:r>
            <a:r>
              <a:rPr lang="sv-SE"/>
              <a:t> </a:t>
            </a:r>
            <a:r>
              <a:rPr lang="sv-SE" err="1"/>
              <a:t>Programme</a:t>
            </a:r>
            <a:r>
              <a:rPr lang="sv-SE"/>
              <a:t> in </a:t>
            </a:r>
            <a:r>
              <a:rPr lang="sv-SE" err="1"/>
              <a:t>xxxxx</a:t>
            </a:r>
            <a:endParaRPr lang="en-SE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071C11E-8C8B-7859-5960-E200A4249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</p:spPr>
        <p:txBody>
          <a:bodyPr/>
          <a:lstStyle/>
          <a:p>
            <a:r>
              <a:rPr lang="en-US" i="1">
                <a:highlight>
                  <a:srgbClr val="FFFF00"/>
                </a:highlight>
              </a:rPr>
              <a:t>2-4 slides about your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r>
              <a:rPr lang="en-US" i="1">
                <a:highlight>
                  <a:srgbClr val="FFFF00"/>
                </a:highlight>
              </a:rPr>
              <a:t>. Be sure to add relevant pictures</a:t>
            </a:r>
          </a:p>
          <a:p>
            <a:r>
              <a:rPr lang="en-US" i="1">
                <a:highlight>
                  <a:srgbClr val="FFFF00"/>
                </a:highlight>
              </a:rPr>
              <a:t>Include Unique Selling Points (USP) for your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endParaRPr lang="en-US" i="1">
              <a:highlight>
                <a:srgbClr val="FFFF00"/>
              </a:highlight>
            </a:endParaRPr>
          </a:p>
          <a:p>
            <a:r>
              <a:rPr lang="en-US" i="1">
                <a:highlight>
                  <a:srgbClr val="FFFF00"/>
                </a:highlight>
              </a:rPr>
              <a:t>Mention which external organizations the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r>
              <a:rPr lang="en-US" i="1">
                <a:highlight>
                  <a:srgbClr val="FFFF00"/>
                </a:highlight>
              </a:rPr>
              <a:t> has partnerships with</a:t>
            </a:r>
          </a:p>
          <a:p>
            <a:r>
              <a:rPr lang="en-US" i="1">
                <a:highlight>
                  <a:srgbClr val="FFFF00"/>
                </a:highlight>
              </a:rPr>
              <a:t>Talk about job prospects for graduates of the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endParaRPr lang="en-US" i="1">
              <a:highlight>
                <a:srgbClr val="FFFF00"/>
              </a:highlight>
            </a:endParaRPr>
          </a:p>
          <a:p>
            <a:r>
              <a:rPr lang="en-US" i="1">
                <a:highlight>
                  <a:srgbClr val="FFFF00"/>
                </a:highlight>
              </a:rPr>
              <a:t>Option to include testimonial/reference from current student/alumni. If possible from same university/country you are visiting.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200AC8-F79F-28AF-6CCB-6389FCE694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31150"/>
            <a:ext cx="5528507" cy="2290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E4C93D8-5104-E261-FE2B-82A4E2F473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57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4B74D6C-5EDB-980A-7B0E-C202117B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581461"/>
            <a:ext cx="5360948" cy="538525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watching</a:t>
            </a:r>
            <a:r>
              <a:rPr lang="sv-SE" dirty="0"/>
              <a:t>!</a:t>
            </a:r>
            <a:br>
              <a:rPr lang="sv-SE" dirty="0"/>
            </a:br>
            <a:r>
              <a:rPr lang="sv-SE" b="0" dirty="0" err="1"/>
              <a:t>Please</a:t>
            </a:r>
            <a:r>
              <a:rPr lang="sv-SE" b="0" dirty="0"/>
              <a:t> </a:t>
            </a:r>
            <a:r>
              <a:rPr lang="sv-SE" b="0" dirty="0" err="1"/>
              <a:t>contact</a:t>
            </a:r>
            <a:r>
              <a:rPr lang="sv-SE" b="0" dirty="0"/>
              <a:t> </a:t>
            </a:r>
            <a:r>
              <a:rPr lang="sv-SE" b="0" dirty="0" err="1"/>
              <a:t>us</a:t>
            </a:r>
            <a:r>
              <a:rPr lang="sv-SE" b="0" dirty="0"/>
              <a:t> </a:t>
            </a:r>
            <a:r>
              <a:rPr lang="sv-SE" b="0" dirty="0" err="1"/>
              <a:t>if</a:t>
            </a:r>
            <a:r>
              <a:rPr lang="sv-SE" b="0" dirty="0"/>
              <a:t> </a:t>
            </a:r>
            <a:r>
              <a:rPr lang="sv-SE" b="0" dirty="0" err="1"/>
              <a:t>you</a:t>
            </a:r>
            <a:br>
              <a:rPr lang="sv-SE" b="0" dirty="0"/>
            </a:br>
            <a:r>
              <a:rPr lang="sv-SE" b="0" dirty="0" err="1"/>
              <a:t>have</a:t>
            </a:r>
            <a:r>
              <a:rPr lang="sv-SE" b="0" dirty="0"/>
              <a:t> </a:t>
            </a:r>
            <a:r>
              <a:rPr lang="sv-SE" b="0" dirty="0" err="1"/>
              <a:t>any</a:t>
            </a:r>
            <a:r>
              <a:rPr lang="sv-SE" b="0" dirty="0"/>
              <a:t> </a:t>
            </a:r>
            <a:r>
              <a:rPr lang="sv-SE" b="0" dirty="0" err="1"/>
              <a:t>questions</a:t>
            </a:r>
            <a:endParaRPr lang="sv-SE" b="0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16C04F-7680-AB1E-B659-34E02830D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698230"/>
            <a:ext cx="5360947" cy="3275449"/>
          </a:xfrm>
        </p:spPr>
        <p:txBody>
          <a:bodyPr/>
          <a:lstStyle/>
          <a:p>
            <a:pPr marL="0" indent="0" defTabSz="1079500">
              <a:buNone/>
              <a:tabLst>
                <a:tab pos="989013" algn="l"/>
              </a:tabLst>
            </a:pPr>
            <a:r>
              <a:rPr lang="sv-SE">
                <a:solidFill>
                  <a:schemeClr val="accent5"/>
                </a:solidFill>
              </a:rPr>
              <a:t>	</a:t>
            </a:r>
            <a:r>
              <a:rPr lang="sv-SE" err="1">
                <a:solidFill>
                  <a:schemeClr val="accent5"/>
                </a:solidFill>
              </a:rPr>
              <a:t>xxxxxxx</a:t>
            </a:r>
            <a:r>
              <a:rPr lang="sv-SE"/>
              <a:t>, Dalarna University</a:t>
            </a:r>
            <a:br>
              <a:rPr lang="sv-SE"/>
            </a:br>
            <a:r>
              <a:rPr lang="sv-SE"/>
              <a:t>	study@du.se	</a:t>
            </a:r>
            <a:br>
              <a:rPr lang="sv-SE"/>
            </a:br>
            <a:r>
              <a:rPr lang="sv-SE"/>
              <a:t>	</a:t>
            </a:r>
            <a:r>
              <a:rPr lang="sv-SE" err="1"/>
              <a:t>WhatsApp</a:t>
            </a:r>
            <a:r>
              <a:rPr lang="sv-SE"/>
              <a:t>: +46737048079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  <a:tabLst>
                <a:tab pos="360363" algn="l"/>
              </a:tabLst>
            </a:pPr>
            <a:r>
              <a:rPr lang="sv-SE" b="1" err="1"/>
              <a:t>Prefer</a:t>
            </a:r>
            <a:r>
              <a:rPr lang="sv-SE" b="1"/>
              <a:t> to talk </a:t>
            </a:r>
            <a:r>
              <a:rPr lang="sv-SE" b="1" err="1"/>
              <a:t>with</a:t>
            </a:r>
            <a:r>
              <a:rPr lang="sv-SE" b="1"/>
              <a:t> students?</a:t>
            </a:r>
            <a:br>
              <a:rPr lang="sv-SE" b="1"/>
            </a:br>
            <a:r>
              <a:rPr lang="sv-SE" b="1"/>
              <a:t>	</a:t>
            </a:r>
            <a:r>
              <a:rPr lang="sv-SE" err="1"/>
              <a:t>Instagram</a:t>
            </a:r>
            <a:r>
              <a:rPr lang="sv-SE"/>
              <a:t>: @studyindalarna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sz="1800" b="1" err="1">
                <a:solidFill>
                  <a:schemeClr val="bg1"/>
                </a:solidFill>
              </a:rPr>
              <a:t>Master’s</a:t>
            </a:r>
            <a:r>
              <a:rPr lang="sv-SE" sz="1800" b="1">
                <a:solidFill>
                  <a:schemeClr val="bg1"/>
                </a:solidFill>
              </a:rPr>
              <a:t> </a:t>
            </a:r>
            <a:r>
              <a:rPr lang="sv-SE" sz="1800" b="1" err="1">
                <a:solidFill>
                  <a:schemeClr val="bg1"/>
                </a:solidFill>
              </a:rPr>
              <a:t>Programme</a:t>
            </a:r>
            <a:r>
              <a:rPr lang="sv-SE" sz="1800" b="1">
                <a:solidFill>
                  <a:schemeClr val="bg1"/>
                </a:solidFill>
              </a:rPr>
              <a:t> in </a:t>
            </a:r>
            <a:r>
              <a:rPr lang="sv-SE" sz="1800" b="1" err="1">
                <a:solidFill>
                  <a:schemeClr val="accent5"/>
                </a:solidFill>
              </a:rPr>
              <a:t>xxxxxxxx</a:t>
            </a:r>
            <a:br>
              <a:rPr lang="sv-SE" b="1">
                <a:solidFill>
                  <a:schemeClr val="accent5"/>
                </a:solidFill>
              </a:rPr>
            </a:br>
            <a:r>
              <a:rPr lang="sv-SE" sz="1800" b="1">
                <a:solidFill>
                  <a:schemeClr val="bg1"/>
                </a:solidFill>
              </a:rPr>
              <a:t>www.du.se/</a:t>
            </a:r>
            <a:r>
              <a:rPr lang="sv-SE" sz="1800" b="1">
                <a:solidFill>
                  <a:schemeClr val="accent5"/>
                </a:solidFill>
              </a:rPr>
              <a:t>xxxxxxx</a:t>
            </a:r>
          </a:p>
          <a:p>
            <a:pPr marL="0" indent="0">
              <a:buNone/>
              <a:tabLst>
                <a:tab pos="360363" algn="l"/>
              </a:tabLst>
            </a:pP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02DE911-C80F-BF45-6EC1-ACDACE06A8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Photographer: Madelene Hall</a:t>
            </a:r>
            <a:endParaRPr lang="sv-SE" dirty="0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5BA4316B-7E40-6E11-7A2F-C5D1F6C2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2750695"/>
            <a:ext cx="865472" cy="8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C6A8F24-8B49-169C-67EB-4BA3109D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4389536"/>
            <a:ext cx="257415" cy="2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tshållare för bild 3" descr="A picture showing two people who work at Dalarna University. The pictures shows text that is the name of countries represented by international students.">
            <a:extLst>
              <a:ext uri="{FF2B5EF4-FFF2-40B4-BE49-F238E27FC236}">
                <a16:creationId xmlns:a16="http://schemas.microsoft.com/office/drawing/2014/main" id="{0EC5F3ED-9C0C-4E66-47DD-69B3929412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3305" r="133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60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F8345BC-17CA-5D87-E05E-40717474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E005E-22DD-1FE6-8594-FBBDE0240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Platshållare för bild 2" descr="Dalarna University Library at the Falun campus. The building is covered in snow with trees also covered in snow in front of the building.">
            <a:extLst>
              <a:ext uri="{FF2B5EF4-FFF2-40B4-BE49-F238E27FC236}">
                <a16:creationId xmlns:a16="http://schemas.microsoft.com/office/drawing/2014/main" id="{24545CD2-8CF7-50A0-4F69-B4DCCF76B0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2927" b="32927"/>
          <a:stretch>
            <a:fillRect/>
          </a:stretch>
        </p:blipFill>
        <p:spPr>
          <a:xfrm>
            <a:off x="-50800" y="1319213"/>
            <a:ext cx="12242800" cy="2919412"/>
          </a:xfr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88D5AB-86FA-F7F4-16E0-C00B3FF90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, Martin Ström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7B9669-7871-CA2F-7067-56FC998A7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7241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47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F8345BC-17CA-5D87-E05E-40717474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E005E-22DD-1FE6-8594-FBBDE0240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88D5AB-86FA-F7F4-16E0-C00B3FF90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, Fabian </a:t>
            </a:r>
            <a:r>
              <a:rPr lang="sv-SE" err="1"/>
              <a:t>Gaukler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7B9669-7871-CA2F-7067-56FC998A7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0" name="Platshållare för bild 9" descr="A picture that shows a red painted cabin by a lake. The cabin is reflected in the lake and surrounded by brightly colored yellow trees in autumn colors.">
            <a:extLst>
              <a:ext uri="{FF2B5EF4-FFF2-40B4-BE49-F238E27FC236}">
                <a16:creationId xmlns:a16="http://schemas.microsoft.com/office/drawing/2014/main" id="{49600794-DF48-E8DB-0E01-FF574051F8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2116" b="32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1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EDE07F-A6D2-2838-38A6-CBE5EE99D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me</a:t>
            </a:r>
            <a:endParaRPr lang="en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F60F892-A3CA-4EE8-F52C-1B3817DF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name</a:t>
            </a:r>
            <a:r>
              <a:rPr lang="sv-SE"/>
              <a:t>:</a:t>
            </a:r>
            <a:endParaRPr lang="en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B018D5-263E-87FE-C8F6-5F3BB77B7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From: (talk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came</a:t>
            </a:r>
            <a:r>
              <a:rPr lang="sv-SE"/>
              <a:t> to Dalarna)</a:t>
            </a:r>
          </a:p>
          <a:p>
            <a:pPr marL="0" indent="0">
              <a:buNone/>
            </a:pPr>
            <a:r>
              <a:rPr lang="sv-SE" err="1"/>
              <a:t>Title</a:t>
            </a:r>
            <a:r>
              <a:rPr lang="sv-SE"/>
              <a:t>/roll (</a:t>
            </a:r>
            <a:r>
              <a:rPr lang="sv-SE" err="1"/>
              <a:t>what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do? </a:t>
            </a:r>
            <a:r>
              <a:rPr lang="sv-SE" err="1"/>
              <a:t>What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teach</a:t>
            </a:r>
            <a:r>
              <a:rPr lang="sv-SE"/>
              <a:t>?)</a:t>
            </a:r>
          </a:p>
          <a:p>
            <a:pPr marL="0" indent="0">
              <a:buNone/>
            </a:pPr>
            <a:r>
              <a:rPr lang="sv-SE" err="1"/>
              <a:t>Fun</a:t>
            </a:r>
            <a:r>
              <a:rPr lang="sv-SE"/>
              <a:t> </a:t>
            </a:r>
            <a:r>
              <a:rPr lang="sv-SE" err="1"/>
              <a:t>fact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/</a:t>
            </a:r>
            <a:r>
              <a:rPr lang="sv-SE" err="1"/>
              <a:t>something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most</a:t>
            </a:r>
            <a:r>
              <a:rPr lang="sv-SE"/>
              <a:t> </a:t>
            </a:r>
            <a:r>
              <a:rPr lang="sv-SE" err="1"/>
              <a:t>people</a:t>
            </a:r>
            <a:r>
              <a:rPr lang="sv-SE"/>
              <a:t> </a:t>
            </a:r>
            <a:r>
              <a:rPr lang="sv-SE" err="1"/>
              <a:t>don’t</a:t>
            </a:r>
            <a:r>
              <a:rPr lang="sv-SE"/>
              <a:t> </a:t>
            </a:r>
            <a:r>
              <a:rPr lang="sv-SE" err="1"/>
              <a:t>know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: </a:t>
            </a:r>
            <a:r>
              <a:rPr lang="sv-SE" err="1"/>
              <a:t>Example</a:t>
            </a:r>
            <a:br>
              <a:rPr lang="sv-SE"/>
            </a:br>
            <a:r>
              <a:rPr lang="sv-SE" err="1"/>
              <a:t>Speak</a:t>
            </a:r>
            <a:r>
              <a:rPr lang="sv-SE"/>
              <a:t> 5 </a:t>
            </a:r>
            <a:r>
              <a:rPr lang="sv-SE" err="1"/>
              <a:t>languages</a:t>
            </a:r>
            <a:r>
              <a:rPr lang="sv-SE"/>
              <a:t>, </a:t>
            </a:r>
            <a:r>
              <a:rPr lang="sv-SE" err="1"/>
              <a:t>lived</a:t>
            </a:r>
            <a:r>
              <a:rPr lang="sv-SE"/>
              <a:t> in over 4 </a:t>
            </a:r>
            <a:r>
              <a:rPr lang="sv-SE" err="1"/>
              <a:t>countries</a:t>
            </a:r>
            <a:r>
              <a:rPr lang="sv-SE"/>
              <a:t>, </a:t>
            </a:r>
            <a:r>
              <a:rPr lang="sv-SE" err="1"/>
              <a:t>visited</a:t>
            </a:r>
            <a:r>
              <a:rPr lang="sv-SE"/>
              <a:t>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than</a:t>
            </a:r>
            <a:r>
              <a:rPr lang="sv-SE"/>
              <a:t> 30 </a:t>
            </a:r>
            <a:r>
              <a:rPr lang="sv-SE" err="1"/>
              <a:t>countries</a:t>
            </a:r>
            <a:r>
              <a:rPr lang="sv-SE"/>
              <a:t>, best </a:t>
            </a:r>
            <a:r>
              <a:rPr lang="sv-SE" err="1"/>
              <a:t>thing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</a:t>
            </a:r>
            <a:r>
              <a:rPr lang="sv-SE" err="1"/>
              <a:t>cook</a:t>
            </a: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(PLEASE ADD YOUR PICTURE)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F65F73-3C1D-68E1-4D40-BE84D64D82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026" name="Picture 2" descr="Michael Oppenheimer">
            <a:extLst>
              <a:ext uri="{FF2B5EF4-FFF2-40B4-BE49-F238E27FC236}">
                <a16:creationId xmlns:a16="http://schemas.microsoft.com/office/drawing/2014/main" id="{03872A07-B87B-384A-2E73-CD90305498B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11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821D65C-2445-B2B3-DB81-A09B19BFE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Instructions</a:t>
            </a:r>
            <a:r>
              <a:rPr lang="sv-SE"/>
              <a:t> for </a:t>
            </a:r>
            <a:r>
              <a:rPr lang="sv-SE" err="1"/>
              <a:t>using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8C33CBA-9A44-9562-EFC0-C3A7560F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 for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28BD99-5F6E-30A6-6620-2B0650A9A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personalize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2D0057-C784-D7EF-9C85-7F5C88E0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err="1"/>
              <a:t>This</a:t>
            </a:r>
            <a:r>
              <a:rPr lang="sv-SE"/>
              <a:t> is </a:t>
            </a:r>
            <a:r>
              <a:rPr lang="sv-SE" err="1"/>
              <a:t>intended</a:t>
            </a:r>
            <a:r>
              <a:rPr lang="sv-SE"/>
              <a:t> as a general </a:t>
            </a:r>
            <a:r>
              <a:rPr lang="sv-SE" err="1"/>
              <a:t>outline</a:t>
            </a:r>
            <a:r>
              <a:rPr lang="sv-SE"/>
              <a:t>. </a:t>
            </a:r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pictures</a:t>
            </a:r>
            <a:r>
              <a:rPr lang="sv-SE"/>
              <a:t> and text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yourself</a:t>
            </a:r>
            <a:r>
              <a:rPr lang="sv-SE"/>
              <a:t>, </a:t>
            </a:r>
            <a:r>
              <a:rPr lang="sv-SE" err="1"/>
              <a:t>your</a:t>
            </a:r>
            <a:r>
              <a:rPr lang="sv-SE"/>
              <a:t> research, and the </a:t>
            </a:r>
            <a:r>
              <a:rPr lang="sv-SE" err="1"/>
              <a:t>programme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represent</a:t>
            </a:r>
            <a:r>
              <a:rPr lang="sv-SE"/>
              <a:t>.</a:t>
            </a:r>
          </a:p>
          <a:p>
            <a:r>
              <a:rPr lang="sv-SE"/>
              <a:t>Think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stories</a:t>
            </a:r>
            <a:r>
              <a:rPr lang="sv-SE"/>
              <a:t> to </a:t>
            </a:r>
            <a:r>
              <a:rPr lang="sv-SE" err="1"/>
              <a:t>tell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the </a:t>
            </a:r>
            <a:r>
              <a:rPr lang="sv-SE" err="1"/>
              <a:t>specific</a:t>
            </a:r>
            <a:r>
              <a:rPr lang="sv-SE"/>
              <a:t> </a:t>
            </a:r>
            <a:r>
              <a:rPr lang="sv-SE" err="1"/>
              <a:t>topics</a:t>
            </a:r>
            <a:r>
              <a:rPr lang="sv-SE"/>
              <a:t>. In </a:t>
            </a:r>
            <a:r>
              <a:rPr lang="sv-SE" err="1"/>
              <a:t>what</a:t>
            </a:r>
            <a:r>
              <a:rPr lang="sv-SE"/>
              <a:t> </a:t>
            </a:r>
            <a:r>
              <a:rPr lang="sv-SE" err="1"/>
              <a:t>way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find</a:t>
            </a:r>
            <a:r>
              <a:rPr lang="sv-SE"/>
              <a:t> Sweden innovative? </a:t>
            </a:r>
            <a:r>
              <a:rPr lang="sv-SE" err="1"/>
              <a:t>How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experience</a:t>
            </a:r>
            <a:r>
              <a:rPr lang="sv-SE"/>
              <a:t> ”</a:t>
            </a:r>
            <a:r>
              <a:rPr lang="sv-SE" err="1"/>
              <a:t>closeness</a:t>
            </a:r>
            <a:r>
              <a:rPr lang="sv-SE"/>
              <a:t>” </a:t>
            </a:r>
            <a:r>
              <a:rPr lang="sv-SE" err="1"/>
              <a:t>living</a:t>
            </a:r>
            <a:r>
              <a:rPr lang="sv-SE"/>
              <a:t> in Dalarna?</a:t>
            </a:r>
            <a:br>
              <a:rPr lang="sv-SE"/>
            </a:br>
            <a:r>
              <a:rPr lang="sv-SE" err="1"/>
              <a:t>How</a:t>
            </a:r>
            <a:r>
              <a:rPr lang="sv-SE"/>
              <a:t> is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interaction</a:t>
            </a:r>
            <a:r>
              <a:rPr lang="sv-SE"/>
              <a:t> with students?</a:t>
            </a:r>
            <a:endParaRPr lang="en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79B771-B921-2C93-F9D3-F8009D46E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117C60-149D-EA7C-CB9F-8DD12A9B72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56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Sweden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Sweden is smart and innovative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93708" cy="359627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Sweden regularly tops global indexes as one of the world’s most innovative countries</a:t>
            </a:r>
          </a:p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Home of the Nobel Prize</a:t>
            </a:r>
          </a:p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Have you heard of our innovative global brands?: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 &amp; M		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ABB		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Volvo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Spotify 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IKEA	</a:t>
            </a:r>
            <a:endParaRPr lang="en-US" sz="1800" dirty="0">
              <a:ea typeface="+mn-lt"/>
              <a:cs typeface="+mn-lt"/>
            </a:endParaRPr>
          </a:p>
        </p:txBody>
      </p:sp>
      <p:pic>
        <p:nvPicPr>
          <p:cNvPr id="10" name="Platshållare för bild 9" descr="Slogan from the StudyinSweden.se website">
            <a:extLst>
              <a:ext uri="{FF2B5EF4-FFF2-40B4-BE49-F238E27FC236}">
                <a16:creationId xmlns:a16="http://schemas.microsoft.com/office/drawing/2014/main" id="{13AB4751-9C5F-0898-56C9-4716824A5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" b="41"/>
          <a:stretch>
            <a:fillRect/>
          </a:stretch>
        </p:blipFill>
        <p:spPr>
          <a:xfrm>
            <a:off x="0" y="-51371"/>
            <a:ext cx="4917017" cy="633348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95619-4AF0-FC44-A602-03D3F907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studyinsweden.se​</a:t>
            </a:r>
          </a:p>
        </p:txBody>
      </p:sp>
    </p:spTree>
    <p:extLst>
      <p:ext uri="{BB962C8B-B14F-4D97-AF65-F5344CB8AC3E}">
        <p14:creationId xmlns:p14="http://schemas.microsoft.com/office/powerpoint/2010/main" val="83007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Sweden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Sweden is smart and innovative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93708" cy="3596272"/>
          </a:xfrm>
        </p:spPr>
        <p:txBody>
          <a:bodyPr lIns="91440" tIns="45720" rIns="91440" bIns="45720" anchor="t"/>
          <a:lstStyle/>
          <a:p>
            <a:r>
              <a:rPr lang="en-US" sz="2000">
                <a:ea typeface="+mn-lt"/>
                <a:cs typeface="+mn-lt"/>
              </a:rPr>
              <a:t>Top ranked university system (Universitas 21)</a:t>
            </a:r>
          </a:p>
          <a:p>
            <a:pPr lvl="1"/>
            <a:r>
              <a:rPr lang="en-US" sz="1800">
                <a:ea typeface="+mn-lt"/>
                <a:cs typeface="+mn-lt"/>
              </a:rPr>
              <a:t>All universities share an excellent quality of teaching and research</a:t>
            </a:r>
          </a:p>
          <a:p>
            <a:pPr lvl="1"/>
            <a:r>
              <a:rPr lang="en-US" sz="1800">
                <a:ea typeface="+mn-lt"/>
                <a:cs typeface="+mn-lt"/>
              </a:rPr>
              <a:t>No difference in quality between university college and university</a:t>
            </a:r>
          </a:p>
          <a:p>
            <a:pPr lvl="1"/>
            <a:r>
              <a:rPr lang="en-US" sz="1800">
                <a:ea typeface="+mn-lt"/>
                <a:cs typeface="+mn-lt"/>
              </a:rPr>
              <a:t>Rankings not important to Swedes (equal society)</a:t>
            </a:r>
          </a:p>
        </p:txBody>
      </p:sp>
      <p:pic>
        <p:nvPicPr>
          <p:cNvPr id="10" name="Platshållare för bild 9" descr="Slogan from the StudyinSweden.se website">
            <a:extLst>
              <a:ext uri="{FF2B5EF4-FFF2-40B4-BE49-F238E27FC236}">
                <a16:creationId xmlns:a16="http://schemas.microsoft.com/office/drawing/2014/main" id="{13AB4751-9C5F-0898-56C9-4716824A5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" b="41"/>
          <a:stretch>
            <a:fillRect/>
          </a:stretch>
        </p:blipFill>
        <p:spPr>
          <a:xfrm>
            <a:off x="0" y="-51371"/>
            <a:ext cx="4917017" cy="633348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95619-4AF0-FC44-A602-03D3F907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studyinsweden.se​</a:t>
            </a:r>
          </a:p>
        </p:txBody>
      </p:sp>
    </p:spTree>
    <p:extLst>
      <p:ext uri="{BB962C8B-B14F-4D97-AF65-F5344CB8AC3E}">
        <p14:creationId xmlns:p14="http://schemas.microsoft.com/office/powerpoint/2010/main" val="40707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07D20B-213B-47E5-F342-FE3066616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284" y="2187302"/>
            <a:ext cx="5318369" cy="3505473"/>
          </a:xfrm>
        </p:spPr>
        <p:txBody>
          <a:bodyPr lIns="91440" tIns="45720" rIns="91440" bIns="45720" anchor="t"/>
          <a:lstStyle/>
          <a:p>
            <a:r>
              <a:rPr lang="sv-SE"/>
              <a:t>Dalarna is a </a:t>
            </a:r>
            <a:r>
              <a:rPr lang="sv-SE" err="1"/>
              <a:t>province</a:t>
            </a:r>
            <a:r>
              <a:rPr lang="sv-SE"/>
              <a:t> </a:t>
            </a:r>
            <a:r>
              <a:rPr lang="sv-SE" err="1"/>
              <a:t>located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200 kilometers from </a:t>
            </a:r>
            <a:r>
              <a:rPr lang="sv-SE" b="1"/>
              <a:t>Stockholm</a:t>
            </a:r>
            <a:r>
              <a:rPr lang="sv-SE"/>
              <a:t>, less </a:t>
            </a:r>
            <a:r>
              <a:rPr lang="sv-SE" err="1"/>
              <a:t>than</a:t>
            </a:r>
            <a:r>
              <a:rPr lang="sv-SE"/>
              <a:t> 2.5 </a:t>
            </a:r>
            <a:r>
              <a:rPr lang="sv-SE" err="1"/>
              <a:t>hours</a:t>
            </a:r>
            <a:r>
              <a:rPr lang="sv-SE"/>
              <a:t> by </a:t>
            </a:r>
            <a:r>
              <a:rPr lang="sv-SE" err="1"/>
              <a:t>train</a:t>
            </a:r>
            <a:r>
              <a:rPr lang="sv-SE"/>
              <a:t>.</a:t>
            </a:r>
          </a:p>
          <a:p>
            <a:r>
              <a:rPr lang="sv-SE"/>
              <a:t>Falun and Borlänge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Dalarna’s</a:t>
            </a:r>
            <a:r>
              <a:rPr lang="sv-SE"/>
              <a:t> </a:t>
            </a:r>
            <a:r>
              <a:rPr lang="sv-SE" err="1"/>
              <a:t>biggest</a:t>
            </a:r>
            <a:r>
              <a:rPr lang="sv-SE"/>
              <a:t> </a:t>
            </a:r>
            <a:r>
              <a:rPr lang="sv-SE" err="1"/>
              <a:t>towns</a:t>
            </a:r>
            <a:r>
              <a:rPr lang="sv-SE"/>
              <a:t>; </a:t>
            </a:r>
            <a:r>
              <a:rPr lang="sv-SE" err="1"/>
              <a:t>combined</a:t>
            </a:r>
            <a:r>
              <a:rPr lang="sv-SE"/>
              <a:t> population 100 000 </a:t>
            </a:r>
            <a:r>
              <a:rPr lang="sv-SE" err="1"/>
              <a:t>people</a:t>
            </a:r>
            <a:r>
              <a:rPr lang="sv-SE"/>
              <a:t>.</a:t>
            </a:r>
          </a:p>
          <a:p>
            <a:r>
              <a:rPr lang="sv-SE" err="1"/>
              <a:t>Two</a:t>
            </a:r>
            <a:r>
              <a:rPr lang="sv-SE"/>
              <a:t> </a:t>
            </a:r>
            <a:r>
              <a:rPr lang="sv-SE" err="1"/>
              <a:t>campuses</a:t>
            </a:r>
            <a:r>
              <a:rPr lang="sv-SE"/>
              <a:t> in Falun and Borlänge (</a:t>
            </a:r>
            <a:r>
              <a:rPr lang="sv-SE" err="1"/>
              <a:t>around</a:t>
            </a:r>
            <a:r>
              <a:rPr lang="sv-SE"/>
              <a:t> 4000 students </a:t>
            </a:r>
            <a:r>
              <a:rPr lang="sv-SE" err="1"/>
              <a:t>study</a:t>
            </a:r>
            <a:r>
              <a:rPr lang="sv-SE"/>
              <a:t> on campus). </a:t>
            </a:r>
            <a:br>
              <a:rPr lang="sv-SE"/>
            </a:br>
            <a:endParaRPr lang="sv-S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B963B-6E8D-A91E-F2AC-5751FC603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Dalarna’s</a:t>
            </a:r>
            <a:r>
              <a:rPr lang="sv-SE"/>
              <a:t> </a:t>
            </a:r>
            <a:r>
              <a:rPr lang="sv-SE" err="1"/>
              <a:t>location</a:t>
            </a:r>
            <a:endParaRPr lang="en-US"/>
          </a:p>
        </p:txBody>
      </p:sp>
      <p:grpSp>
        <p:nvGrpSpPr>
          <p:cNvPr id="17" name="Group 16" descr="A picture in the upper right hand corner of the inside of the library at Campus Falun.&#10;&#10;A picture in the lower right hand corner that shows the lab building of Campus Borlänge ">
            <a:extLst>
              <a:ext uri="{FF2B5EF4-FFF2-40B4-BE49-F238E27FC236}">
                <a16:creationId xmlns:a16="http://schemas.microsoft.com/office/drawing/2014/main" id="{ED97E6E9-6666-48E3-E227-CA4EA2FEBFE0}"/>
              </a:ext>
            </a:extLst>
          </p:cNvPr>
          <p:cNvGrpSpPr/>
          <p:nvPr/>
        </p:nvGrpSpPr>
        <p:grpSpPr>
          <a:xfrm>
            <a:off x="6780035" y="-99026"/>
            <a:ext cx="6228867" cy="6012584"/>
            <a:chOff x="6630821" y="210154"/>
            <a:chExt cx="6228867" cy="6012584"/>
          </a:xfrm>
        </p:grpSpPr>
        <p:sp>
          <p:nvSpPr>
            <p:cNvPr id="12" name="Rektangel 117">
              <a:extLst>
                <a:ext uri="{FF2B5EF4-FFF2-40B4-BE49-F238E27FC236}">
                  <a16:creationId xmlns:a16="http://schemas.microsoft.com/office/drawing/2014/main" id="{9BD9078B-48BB-B6C4-949B-5CBB3EAE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7435" y="1887411"/>
              <a:ext cx="2882253" cy="52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v-SE" sz="1400" b="1">
                  <a:latin typeface="+mj-lt"/>
                  <a:ea typeface="Times New Roman" charset="0"/>
                  <a:cs typeface="Times New Roman" charset="0"/>
                </a:rPr>
                <a:t>Campus Falun</a:t>
              </a:r>
            </a:p>
            <a:p>
              <a:endParaRPr lang="sv-SE" sz="1100">
                <a:latin typeface="+mj-lt"/>
                <a:cs typeface="Georgi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DF6C88-CC33-AF9D-8E3A-090549BF6181}"/>
                </a:ext>
              </a:extLst>
            </p:cNvPr>
            <p:cNvGrpSpPr/>
            <p:nvPr/>
          </p:nvGrpSpPr>
          <p:grpSpPr>
            <a:xfrm>
              <a:off x="6630821" y="210154"/>
              <a:ext cx="5278919" cy="6012584"/>
              <a:chOff x="6630821" y="507868"/>
              <a:chExt cx="5278919" cy="6012584"/>
            </a:xfrm>
          </p:grpSpPr>
          <p:pic>
            <p:nvPicPr>
              <p:cNvPr id="8" name="Picture 7" descr="Dlarna_sida.eps">
                <a:extLst>
                  <a:ext uri="{FF2B5EF4-FFF2-40B4-BE49-F238E27FC236}">
                    <a16:creationId xmlns:a16="http://schemas.microsoft.com/office/drawing/2014/main" id="{03D0C556-7D9A-16BF-9794-162EBA44D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693" y="2360052"/>
                <a:ext cx="3131856" cy="2071189"/>
              </a:xfrm>
              <a:prstGeom prst="rect">
                <a:avLst/>
              </a:prstGeom>
            </p:spPr>
          </p:pic>
          <p:pic>
            <p:nvPicPr>
              <p:cNvPr id="9" name="Picture 8" descr="Sverige.eps">
                <a:extLst>
                  <a:ext uri="{FF2B5EF4-FFF2-40B4-BE49-F238E27FC236}">
                    <a16:creationId xmlns:a16="http://schemas.microsoft.com/office/drawing/2014/main" id="{7DE433A3-64A9-2282-EE59-48C68A44D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821" y="1708137"/>
                <a:ext cx="1334427" cy="3651516"/>
              </a:xfrm>
              <a:prstGeom prst="rect">
                <a:avLst/>
              </a:prstGeom>
            </p:spPr>
          </p:pic>
          <p:sp>
            <p:nvSpPr>
              <p:cNvPr id="10" name="Rounded Rectangle 31">
                <a:extLst>
                  <a:ext uri="{FF2B5EF4-FFF2-40B4-BE49-F238E27FC236}">
                    <a16:creationId xmlns:a16="http://schemas.microsoft.com/office/drawing/2014/main" id="{E3480492-42C3-5B40-9D72-7DED20CC981B}"/>
                  </a:ext>
                </a:extLst>
              </p:cNvPr>
              <p:cNvSpPr/>
              <p:nvPr/>
            </p:nvSpPr>
            <p:spPr>
              <a:xfrm>
                <a:off x="6686068" y="3480786"/>
                <a:ext cx="624046" cy="722804"/>
              </a:xfrm>
              <a:prstGeom prst="roundRect">
                <a:avLst/>
              </a:prstGeom>
              <a:noFill/>
              <a:ln w="20320">
                <a:solidFill>
                  <a:srgbClr val="CE0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kern="1200"/>
              </a:p>
            </p:txBody>
          </p:sp>
          <p:sp>
            <p:nvSpPr>
              <p:cNvPr id="11" name="Rektangel 117">
                <a:extLst>
                  <a:ext uri="{FF2B5EF4-FFF2-40B4-BE49-F238E27FC236}">
                    <a16:creationId xmlns:a16="http://schemas.microsoft.com/office/drawing/2014/main" id="{C01E325E-2D2B-5AD1-A1C3-2143E8E8D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8117" y="4367594"/>
                <a:ext cx="3051623" cy="328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sv-SE" sz="1400" b="1">
                    <a:latin typeface="+mj-lt"/>
                    <a:ea typeface="Times New Roman" charset="0"/>
                    <a:cs typeface="Times New Roman" charset="0"/>
                  </a:rPr>
                  <a:t>Campus Borlänge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65C8FD-F595-3769-F5FA-2170D4CEC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86260" y="3640954"/>
                <a:ext cx="467978" cy="697130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A66D3B-FEF3-7E01-BC9A-F583AFE10D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7594" y="2573079"/>
                <a:ext cx="259904" cy="909423"/>
              </a:xfrm>
              <a:prstGeom prst="line">
                <a:avLst/>
              </a:prstGeom>
              <a:ln w="6350">
                <a:solidFill>
                  <a:srgbClr val="CE0060"/>
                </a:solidFill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7BAC55-E46D-41F8-4A9B-3224C393F953}"/>
                  </a:ext>
                </a:extLst>
              </p:cNvPr>
              <p:cNvCxnSpPr/>
              <p:nvPr/>
            </p:nvCxnSpPr>
            <p:spPr>
              <a:xfrm flipV="1">
                <a:off x="7360677" y="2976846"/>
                <a:ext cx="1182162" cy="901654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 descr="A building with a parking lot and cars in front of it&#10;&#10;Description automatically generated with low confidence">
                <a:extLst>
                  <a:ext uri="{FF2B5EF4-FFF2-40B4-BE49-F238E27FC236}">
                    <a16:creationId xmlns:a16="http://schemas.microsoft.com/office/drawing/2014/main" id="{DC139F1D-809A-CDA6-2F4A-FB9D72284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839" y="4757933"/>
                <a:ext cx="2350025" cy="1762519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BE1945F-86BD-9404-30C0-C74FCC02A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638" y="507868"/>
                <a:ext cx="2468102" cy="1641288"/>
              </a:xfrm>
              <a:prstGeom prst="rect">
                <a:avLst/>
              </a:prstGeom>
            </p:spPr>
          </p:pic>
        </p:grpSp>
      </p:grp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43302EF-65F8-0CC7-8E40-7B8BE4146805}"/>
              </a:ext>
            </a:extLst>
          </p:cNvPr>
          <p:cNvSpPr txBox="1">
            <a:spLocks/>
          </p:cNvSpPr>
          <p:nvPr/>
        </p:nvSpPr>
        <p:spPr>
          <a:xfrm>
            <a:off x="1320401" y="5743748"/>
            <a:ext cx="5528507" cy="229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/>
              <a:t>	            </a:t>
            </a:r>
            <a:r>
              <a:rPr lang="en-gb" sz="1200" i="1"/>
              <a:t> Photographer: Yasir Imam, Xi Su</a:t>
            </a:r>
            <a:endParaRPr lang="sv-SE" sz="1200" i="1"/>
          </a:p>
        </p:txBody>
      </p:sp>
    </p:spTree>
    <p:extLst>
      <p:ext uri="{BB962C8B-B14F-4D97-AF65-F5344CB8AC3E}">
        <p14:creationId xmlns:p14="http://schemas.microsoft.com/office/powerpoint/2010/main" val="336227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93C21A-967A-4037-9F1A-848D97A4A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err="1"/>
              <a:t>About</a:t>
            </a:r>
            <a:r>
              <a:rPr lang="sv-SE" altLang="zh-CN"/>
              <a:t> Dalarna</a:t>
            </a:r>
            <a:endParaRPr lang="en-gb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383937"/>
            <a:ext cx="5563771" cy="942828"/>
          </a:xfrm>
        </p:spPr>
        <p:txBody>
          <a:bodyPr/>
          <a:lstStyle/>
          <a:p>
            <a:r>
              <a:rPr lang="en-GB" altLang="zh-CN" sz="2800" b="1"/>
              <a:t>Dalarna is the Heart of Sweden</a:t>
            </a:r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/>
              <a:t>	                 Photographer: Yasir Imam (former student)</a:t>
            </a:r>
            <a:endParaRPr lang="sv-SE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338" y="2229317"/>
            <a:ext cx="5776135" cy="3590497"/>
          </a:xfrm>
        </p:spPr>
        <p:txBody>
          <a:bodyPr/>
          <a:lstStyle/>
          <a:p>
            <a:r>
              <a:rPr lang="en-US"/>
              <a:t>“</a:t>
            </a:r>
            <a:r>
              <a:rPr lang="en-GB"/>
              <a:t>Traveling in Dalarna is like experiencing Sweden in a miniature.</a:t>
            </a:r>
            <a:r>
              <a:rPr lang="en-US"/>
              <a:t>”</a:t>
            </a:r>
          </a:p>
          <a:p>
            <a:r>
              <a:rPr lang="sv-SE"/>
              <a:t>Major </a:t>
            </a:r>
            <a:r>
              <a:rPr lang="sv-SE" err="1"/>
              <a:t>cultural</a:t>
            </a:r>
            <a:r>
              <a:rPr lang="sv-SE"/>
              <a:t> </a:t>
            </a:r>
            <a:r>
              <a:rPr lang="sv-SE" err="1"/>
              <a:t>celebrations</a:t>
            </a:r>
            <a:r>
              <a:rPr lang="sv-SE"/>
              <a:t> and </a:t>
            </a:r>
            <a:r>
              <a:rPr lang="sv-SE" err="1"/>
              <a:t>beautiful</a:t>
            </a:r>
            <a:r>
              <a:rPr lang="sv-SE"/>
              <a:t> </a:t>
            </a:r>
            <a:r>
              <a:rPr lang="sv-SE" err="1"/>
              <a:t>nature</a:t>
            </a:r>
            <a:r>
              <a:rPr lang="sv-SE"/>
              <a:t>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always</a:t>
            </a:r>
            <a:r>
              <a:rPr lang="sv-SE"/>
              <a:t> </a:t>
            </a:r>
            <a:r>
              <a:rPr lang="sv-SE" err="1"/>
              <a:t>close</a:t>
            </a:r>
            <a:r>
              <a:rPr lang="sv-SE"/>
              <a:t> by and </a:t>
            </a:r>
            <a:r>
              <a:rPr lang="sv-SE" err="1"/>
              <a:t>encourage</a:t>
            </a:r>
            <a:r>
              <a:rPr lang="sv-SE"/>
              <a:t> an </a:t>
            </a:r>
            <a:r>
              <a:rPr lang="sv-SE" err="1"/>
              <a:t>active</a:t>
            </a:r>
            <a:r>
              <a:rPr lang="sv-SE"/>
              <a:t> </a:t>
            </a:r>
            <a:r>
              <a:rPr lang="sv-SE" err="1"/>
              <a:t>lifestyle</a:t>
            </a:r>
            <a:r>
              <a:rPr lang="sv-SE"/>
              <a:t>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latshållare för bild 9" descr="A picture of a campfire on a rock formation looking out over a river. The sun is setting over the horizon.">
            <a:extLst>
              <a:ext uri="{FF2B5EF4-FFF2-40B4-BE49-F238E27FC236}">
                <a16:creationId xmlns:a16="http://schemas.microsoft.com/office/drawing/2014/main" id="{A732989B-E953-2294-CBDC-F002F6F8B1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2381876231"/>
      </p:ext>
    </p:extLst>
  </p:cSld>
  <p:clrMapOvr>
    <a:masterClrMapping/>
  </p:clrMapOvr>
</p:sld>
</file>

<file path=ppt/theme/theme1.xml><?xml version="1.0" encoding="utf-8"?>
<a:theme xmlns:a="http://schemas.openxmlformats.org/drawingml/2006/main" name="HDa Innehåll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EC0D6CD0-B53F-4549-86E6-226F678D1920}"/>
    </a:ext>
  </a:extLst>
</a:theme>
</file>

<file path=ppt/theme/theme2.xml><?xml version="1.0" encoding="utf-8"?>
<a:theme xmlns:a="http://schemas.openxmlformats.org/drawingml/2006/main" name="HDa Start och Avslut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922C0055-FA7D-4CDC-A06A-FB93D3910EE6}"/>
    </a:ext>
  </a:extLst>
</a:theme>
</file>

<file path=ppt/theme/theme3.xml><?xml version="1.0" encoding="utf-8"?>
<a:theme xmlns:a="http://schemas.openxmlformats.org/drawingml/2006/main" name="Office-tema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1CA9D0-55D1-4DD0-A4DF-721340BADC02}">
  <we:reference id="9a27c825-68e6-4141-9ae1-5ac62653b807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4DFD016960E48B4316FB00FA4E3EA" ma:contentTypeVersion="18" ma:contentTypeDescription="Create a new document." ma:contentTypeScope="" ma:versionID="f1f867bd7ea63b28c3bbdf562e867b20">
  <xsd:schema xmlns:xsd="http://www.w3.org/2001/XMLSchema" xmlns:xs="http://www.w3.org/2001/XMLSchema" xmlns:p="http://schemas.microsoft.com/office/2006/metadata/properties" xmlns:ns2="01702144-df17-42cb-bd5e-f902e164a2df" xmlns:ns3="6cd01150-82fa-4c01-9f65-3540c9638394" targetNamespace="http://schemas.microsoft.com/office/2006/metadata/properties" ma:root="true" ma:fieldsID="646aa342571cef6a4e1764ecf52d1010" ns2:_="" ns3:_="">
    <xsd:import namespace="01702144-df17-42cb-bd5e-f902e164a2df"/>
    <xsd:import namespace="6cd01150-82fa-4c01-9f65-3540c96383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Datum_x0020_och_x0020_tid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02144-df17-42cb-bd5e-f902e164a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Datum_x0020_och_x0020_tid" ma:index="16" nillable="true" ma:displayName="Datum och tid" ma:format="DateTime" ma:internalName="Datum_x0020_och_x0020_tid">
      <xsd:simpleType>
        <xsd:restriction base="dms:DateTime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8987a6-c1bb-4d45-96f2-f973512b7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01150-82fa-4c01-9f65-3540c9638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4b65ca-d694-4caa-9c0b-516c801aef96}" ma:internalName="TaxCatchAll" ma:showField="CatchAllData" ma:web="6cd01150-82fa-4c01-9f65-3540c9638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01150-82fa-4c01-9f65-3540c9638394" xsi:nil="true"/>
    <lcf76f155ced4ddcb4097134ff3c332f xmlns="01702144-df17-42cb-bd5e-f902e164a2df">
      <Terms xmlns="http://schemas.microsoft.com/office/infopath/2007/PartnerControls"/>
    </lcf76f155ced4ddcb4097134ff3c332f>
    <Datum_x0020_och_x0020_tid xmlns="01702144-df17-42cb-bd5e-f902e164a2df" xsi:nil="true"/>
  </documentManagement>
</p:properties>
</file>

<file path=customXml/itemProps1.xml><?xml version="1.0" encoding="utf-8"?>
<ds:datastoreItem xmlns:ds="http://schemas.openxmlformats.org/officeDocument/2006/customXml" ds:itemID="{EDFEB6CE-AF86-44BD-8756-06D2B25F2A7A}">
  <ds:schemaRefs>
    <ds:schemaRef ds:uri="01702144-df17-42cb-bd5e-f902e164a2df"/>
    <ds:schemaRef ds:uri="6cd01150-82fa-4c01-9f65-3540c96383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935882-F91E-42B0-B469-BB0995A6E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2D53D-0541-481F-B590-944BD46D5A35}">
  <ds:schemaRefs>
    <ds:schemaRef ds:uri="http://purl.org/dc/terms/"/>
    <ds:schemaRef ds:uri="http://www.w3.org/XML/1998/namespace"/>
    <ds:schemaRef ds:uri="01702144-df17-42cb-bd5e-f902e164a2df"/>
    <ds:schemaRef ds:uri="6cd01150-82fa-4c01-9f65-3540c9638394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59BF44D2</Template>
  <TotalTime>222</TotalTime>
  <Words>1179</Words>
  <Application>Microsoft Office PowerPoint</Application>
  <PresentationFormat>Bredbild</PresentationFormat>
  <Paragraphs>178</Paragraphs>
  <Slides>20</Slides>
  <Notes>10</Notes>
  <HiddenSlides>3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HDa Innehåll</vt:lpstr>
      <vt:lpstr>HDa Start och Avslut</vt:lpstr>
      <vt:lpstr>Presentation template for your programme</vt:lpstr>
      <vt:lpstr>About Dalarna University</vt:lpstr>
      <vt:lpstr>About Dalarna University</vt:lpstr>
      <vt:lpstr>Your name:</vt:lpstr>
      <vt:lpstr>Agenda for this presentation</vt:lpstr>
      <vt:lpstr>Sweden is smart and innovative</vt:lpstr>
      <vt:lpstr>Sweden is smart and innovative</vt:lpstr>
      <vt:lpstr>Dalarna’s location</vt:lpstr>
      <vt:lpstr>Dalarna is the Heart of Sweden</vt:lpstr>
      <vt:lpstr>Dalarna University is modern</vt:lpstr>
      <vt:lpstr>Dalarna University is modern</vt:lpstr>
      <vt:lpstr>Dalarna University is modern</vt:lpstr>
      <vt:lpstr>Dalarna University is close</vt:lpstr>
      <vt:lpstr>Dalarna University is close</vt:lpstr>
      <vt:lpstr>Dalarna University is close</vt:lpstr>
      <vt:lpstr>Dalarna University is close</vt:lpstr>
      <vt:lpstr>Dalarna University is close</vt:lpstr>
      <vt:lpstr>Master’s Programme in xxxxx</vt:lpstr>
      <vt:lpstr>Thank you for watching! Please contact us if you have any questions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Michael Oppenheimer (HDa)</dc:creator>
  <cp:lastModifiedBy>Susanne Corrigox (HDa)</cp:lastModifiedBy>
  <cp:revision>3</cp:revision>
  <cp:lastPrinted>2022-12-01T09:36:09Z</cp:lastPrinted>
  <dcterms:created xsi:type="dcterms:W3CDTF">2022-11-21T14:49:54Z</dcterms:created>
  <dcterms:modified xsi:type="dcterms:W3CDTF">2025-04-22T08:13:35Z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0x0101007104DFD016960E48B4316FB00FA4E3EA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BeHDa_Dokumenttyp_Tax">
    <vt:lpwstr>22;#Presentation|a202e5b9-63bf-414e-80ec-98d7359f7f4b</vt:lpwstr>
  </property>
  <property fmtid="{D5CDD505-2E9C-101B-9397-08002B2CF9AE}" pid="6" name="Avdelning">
    <vt:lpwstr>2;#Kommunikationsavdelningen|40208715-28ac-40ac-8185-8faf1f647166</vt:lpwstr>
  </property>
</Properties>
</file>