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Lst>
  <p:notesMasterIdLst>
    <p:notesMasterId r:id="rId50"/>
  </p:notesMasterIdLst>
  <p:sldIdLst>
    <p:sldId id="256" r:id="rId3"/>
    <p:sldId id="311" r:id="rId4"/>
    <p:sldId id="288" r:id="rId5"/>
    <p:sldId id="257" r:id="rId6"/>
    <p:sldId id="267" r:id="rId7"/>
    <p:sldId id="259" r:id="rId8"/>
    <p:sldId id="299" r:id="rId9"/>
    <p:sldId id="293" r:id="rId10"/>
    <p:sldId id="300" r:id="rId11"/>
    <p:sldId id="294" r:id="rId12"/>
    <p:sldId id="261" r:id="rId13"/>
    <p:sldId id="263" r:id="rId14"/>
    <p:sldId id="264" r:id="rId15"/>
    <p:sldId id="312" r:id="rId16"/>
    <p:sldId id="465" r:id="rId17"/>
    <p:sldId id="313" r:id="rId18"/>
    <p:sldId id="295" r:id="rId19"/>
    <p:sldId id="268" r:id="rId20"/>
    <p:sldId id="269" r:id="rId21"/>
    <p:sldId id="272" r:id="rId22"/>
    <p:sldId id="271" r:id="rId23"/>
    <p:sldId id="292" r:id="rId24"/>
    <p:sldId id="270" r:id="rId25"/>
    <p:sldId id="274" r:id="rId26"/>
    <p:sldId id="296" r:id="rId27"/>
    <p:sldId id="308" r:id="rId28"/>
    <p:sldId id="279" r:id="rId29"/>
    <p:sldId id="303" r:id="rId30"/>
    <p:sldId id="302" r:id="rId31"/>
    <p:sldId id="297" r:id="rId32"/>
    <p:sldId id="301" r:id="rId33"/>
    <p:sldId id="276" r:id="rId34"/>
    <p:sldId id="266" r:id="rId35"/>
    <p:sldId id="289" r:id="rId36"/>
    <p:sldId id="275" r:id="rId37"/>
    <p:sldId id="286" r:id="rId38"/>
    <p:sldId id="291" r:id="rId39"/>
    <p:sldId id="298" r:id="rId40"/>
    <p:sldId id="467" r:id="rId41"/>
    <p:sldId id="468" r:id="rId42"/>
    <p:sldId id="314" r:id="rId43"/>
    <p:sldId id="305" r:id="rId44"/>
    <p:sldId id="282" r:id="rId45"/>
    <p:sldId id="469" r:id="rId46"/>
    <p:sldId id="315" r:id="rId47"/>
    <p:sldId id="281" r:id="rId48"/>
    <p:sldId id="309" r:id="rId49"/>
  </p:sldIdLst>
  <p:sldSz cx="9144000" cy="6858000" type="screen4x3"/>
  <p:notesSz cx="6808788" cy="99409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D3D687A-5859-467F-A77F-51EE3B3456BA}" type="datetimeFigureOut">
              <a:rPr lang="sv-SE" smtClean="0"/>
              <a:t>2021-02-02</a:t>
            </a:fld>
            <a:endParaRPr lang="sv-SE"/>
          </a:p>
        </p:txBody>
      </p:sp>
      <p:sp>
        <p:nvSpPr>
          <p:cNvPr id="4" name="Platshållare för bildobjekt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CE04E4A-60B2-40BA-9901-6DD558204B00}" type="slidenum">
              <a:rPr lang="sv-SE" smtClean="0"/>
              <a:t>‹#›</a:t>
            </a:fld>
            <a:endParaRPr lang="sv-SE"/>
          </a:p>
        </p:txBody>
      </p:sp>
    </p:spTree>
    <p:extLst>
      <p:ext uri="{BB962C8B-B14F-4D97-AF65-F5344CB8AC3E}">
        <p14:creationId xmlns:p14="http://schemas.microsoft.com/office/powerpoint/2010/main" val="370251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64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25530578b5_0_47: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25530578b5_0_47: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Facilitatorns främsta uppgift: Att ha distans och fokusera lärprocessen i gruppen.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25530578b5_0_4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25530578b5_0_4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25530578b5_0_4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25530578b5_0_4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25530578b5_0_35: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25530578b5_0_35: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MNF - En förståelse kan fördjupas eller förhöjas till en annan förståelsenivå.</a:t>
            </a:r>
            <a:endParaRPr/>
          </a:p>
          <a:p>
            <a:pPr marL="0" lvl="0" indent="0" algn="l" rtl="0">
              <a:spcBef>
                <a:spcPts val="0"/>
              </a:spcBef>
              <a:spcAft>
                <a:spcPts val="0"/>
              </a:spcAft>
              <a:buNone/>
            </a:pPr>
            <a:r>
              <a:rPr lang="en-US"/>
              <a:t>Gruppen kan lära sig lika mycket på den andres problem. </a:t>
            </a:r>
            <a:endParaRPr/>
          </a:p>
          <a:p>
            <a:pPr marL="0" lvl="0" indent="0" algn="l" rtl="0">
              <a:spcBef>
                <a:spcPts val="0"/>
              </a:spcBef>
              <a:spcAft>
                <a:spcPts val="0"/>
              </a:spcAft>
              <a:buNone/>
            </a:pPr>
            <a:r>
              <a:rPr lang="en-US"/>
              <a:t>Man kan inte ändra sin omgivning om man inte kan ändra sig själv.</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4344c187c0_0_666: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6" name="Google Shape;1586;g4344c187c0_0_666: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2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288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36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117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25530578b5_0_11: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25530578b5_0_1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Revans arbetade som atomfysiker på Cambridgeuniversitetet. Möten i smågrupper - något hände när de pratade om verkliga problem istället för att briljera.</a:t>
            </a:r>
            <a:endParaRPr/>
          </a:p>
          <a:p>
            <a:pPr marL="0" lvl="0" indent="0" algn="l" rtl="0">
              <a:spcBef>
                <a:spcPts val="0"/>
              </a:spcBef>
              <a:spcAft>
                <a:spcPts val="0"/>
              </a:spcAft>
              <a:buNone/>
            </a:pPr>
            <a:r>
              <a:rPr lang="en-US"/>
              <a:t>AL handlar om att lära att lära genom att göra. Att lära sig det nya som behövs.</a:t>
            </a:r>
            <a:endParaRPr/>
          </a:p>
          <a:p>
            <a:pPr marL="0" lvl="0" indent="0" algn="l" rtl="0">
              <a:spcBef>
                <a:spcPts val="0"/>
              </a:spcBef>
              <a:spcAft>
                <a:spcPts val="0"/>
              </a:spcAft>
              <a:buNone/>
            </a:pPr>
            <a:r>
              <a:rPr lang="en-US"/>
              <a:t>Just in case - Att lära sig nu, för du kommer kanske att ha nytta av det sen. Traditionellt lärande</a:t>
            </a:r>
            <a:endParaRPr/>
          </a:p>
          <a:p>
            <a:pPr marL="0" lvl="0" indent="0" algn="l" rtl="0">
              <a:spcBef>
                <a:spcPts val="0"/>
              </a:spcBef>
              <a:spcAft>
                <a:spcPts val="0"/>
              </a:spcAft>
              <a:buNone/>
            </a:pPr>
            <a:r>
              <a:rPr lang="en-US"/>
              <a:t>Just in time - Att lära sig när intresse, energi och motivation finns. Action Learning</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60b00c20e8_0_1916: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60b00c20e8_0_1916: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25530578b5_0_59: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25530578b5_0_59: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60b00c20e8_0_1916: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60b00c20e8_0_1916: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87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519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329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09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39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25530578b5_0_29: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25530578b5_0_29: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50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86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16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419734C-266B-4F36-9538-E891E664820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490EEBE-6CD5-4FCC-B1E3-A32B775E8B62}"/>
              </a:ext>
            </a:extLst>
          </p:cNvPr>
          <p:cNvSpPr>
            <a:spLocks noGrp="1"/>
          </p:cNvSpPr>
          <p:nvPr>
            <p:ph type="body" idx="1"/>
          </p:nvPr>
        </p:nvSpPr>
        <p:spPr/>
        <p:txBody>
          <a:bodyPr/>
          <a:lstStyle/>
          <a:p>
            <a:pPr marL="228600" indent="-228600" eaLnBrk="1" hangingPunct="1">
              <a:buFontTx/>
              <a:buAutoNum type="arabicPeriod" startAt="7"/>
            </a:pPr>
            <a:r>
              <a:rPr lang="en-US" altLang="ko-KR">
                <a:latin typeface="Arial" panose="020B0604020202020204" pitchFamily="34" charset="0"/>
                <a:ea typeface="굴림" panose="020B0600000101010101" pitchFamily="34" charset="-127"/>
              </a:rPr>
              <a:t>Underlying Structures &amp; Processes</a:t>
            </a:r>
          </a:p>
          <a:p>
            <a:pPr marL="228600" indent="-228600" eaLnBrk="1" hangingPunct="1"/>
            <a:r>
              <a:rPr lang="en-US" altLang="ko-KR" i="1">
                <a:latin typeface="Arial" panose="020B0604020202020204" pitchFamily="34" charset="0"/>
                <a:ea typeface="굴림" panose="020B0600000101010101" pitchFamily="34" charset="-127"/>
              </a:rPr>
              <a:t>Flipchart this overhead so that you can continue to refer to it throughout the seminar.</a:t>
            </a:r>
          </a:p>
          <a:p>
            <a:pPr marL="228600" indent="-228600" eaLnBrk="1" hangingPunct="1"/>
            <a:r>
              <a:rPr lang="en-US" altLang="ko-KR">
                <a:latin typeface="Arial" panose="020B0604020202020204" pitchFamily="34" charset="0"/>
                <a:ea typeface="굴림" panose="020B0600000101010101" pitchFamily="34" charset="-127"/>
              </a:rPr>
              <a:t>This graphic (called “the iceberg”)  depicts a way of looking at the distinctions between behavior, “style”, and underlying structures &amp; processes. This is intended to help people understand what we mean by “human functioning” (OH #6)</a:t>
            </a:r>
          </a:p>
          <a:p>
            <a:pPr marL="228600" indent="-228600" eaLnBrk="1" hangingPunct="1"/>
            <a:r>
              <a:rPr lang="en-US" altLang="ko-KR">
                <a:latin typeface="Arial" panose="020B0604020202020204" pitchFamily="34" charset="0"/>
                <a:ea typeface="굴림" panose="020B0600000101010101" pitchFamily="34" charset="-127"/>
              </a:rPr>
              <a:t>By situational behavior, we mean an event or behavior that occurs in one situation or another (e.g., “I’m this way at work, but another way at home.”)</a:t>
            </a:r>
          </a:p>
          <a:p>
            <a:pPr marL="228600" indent="-228600" eaLnBrk="1" hangingPunct="1"/>
            <a:r>
              <a:rPr lang="en-US" altLang="ko-KR">
                <a:latin typeface="Arial" panose="020B0604020202020204" pitchFamily="34" charset="0"/>
                <a:ea typeface="굴림" panose="020B0600000101010101" pitchFamily="34" charset="-127"/>
              </a:rPr>
              <a:t>“Habits, Style, Personality” are those traits or characteristics that persist over time. They may have been influenced or impacted by the families or cultures in which we were raised.</a:t>
            </a:r>
          </a:p>
          <a:p>
            <a:pPr marL="228600" indent="-228600" eaLnBrk="1" hangingPunct="1"/>
            <a:r>
              <a:rPr lang="en-US" altLang="ko-KR">
                <a:latin typeface="Arial" panose="020B0604020202020204" pitchFamily="34" charset="0"/>
                <a:ea typeface="굴림" panose="020B0600000101010101" pitchFamily="34" charset="-127"/>
              </a:rPr>
              <a:t>“Underlying Structures &amp; Processes” – we are defining as ways of interacting with the world that have been with us from the beginnings of our lives; this represents that part of us which is so fundamental that it is constant throughout every situation and environment.</a:t>
            </a:r>
          </a:p>
          <a:p>
            <a:pPr marL="228600" indent="-228600" eaLnBrk="1" hangingPunct="1"/>
            <a:r>
              <a:rPr lang="en-US" altLang="ko-KR">
                <a:latin typeface="Arial" panose="020B0604020202020204" pitchFamily="34" charset="0"/>
                <a:ea typeface="굴림" panose="020B0600000101010101" pitchFamily="34" charset="-127"/>
              </a:rPr>
              <a:t>Key Point: the “wave” across the middle of the graphic depicts “the water line.” Those things that are above are easily observed by others – those below, are impossible for others to observe directly (although we can often ascertain them through indirect means.) This is one reason that it may be difficult to know our own (or another’s) personality dynamic: we can’t directly observe it.</a:t>
            </a:r>
          </a:p>
          <a:p>
            <a:pPr marL="228600" indent="-228600" eaLnBrk="1" hangingPunct="1"/>
            <a:endParaRPr lang="en-US" altLang="ko-KR">
              <a:latin typeface="Arial" panose="020B0604020202020204" pitchFamily="34" charset="0"/>
              <a:ea typeface="굴림" panose="020B0600000101010101" pitchFamily="34" charset="-127"/>
            </a:endParaRPr>
          </a:p>
          <a:p>
            <a:pPr marL="228600" indent="-228600" eaLnBrk="1" hangingPunct="1"/>
            <a:r>
              <a:rPr lang="en-US" altLang="ko-KR">
                <a:latin typeface="Arial" panose="020B0604020202020204" pitchFamily="34" charset="0"/>
                <a:ea typeface="굴림" panose="020B0600000101010101" pitchFamily="34" charset="-127"/>
              </a:rPr>
              <a:t>NOTE: Most ways of looking at human beings focus on the top part of the iceberg (e.g., DISC – a few systems address the middle area (e.g., MBTI). Sometimes this is quite appropriate within the context; other times, you need to look deeper. With Human Dynamics, we are looking at the bottom of the iceberg.</a:t>
            </a:r>
          </a:p>
          <a:p>
            <a:pPr marL="228600" indent="-228600" eaLnBrk="1" hangingPunct="1"/>
            <a:endParaRPr lang="en-US" altLang="ko-KR">
              <a:latin typeface="Arial" panose="020B0604020202020204" pitchFamily="34" charset="0"/>
              <a:ea typeface="굴림" panose="020B0600000101010101" pitchFamily="34" charset="-127"/>
            </a:endParaRPr>
          </a:p>
          <a:p>
            <a:pPr marL="228600" indent="-228600"/>
            <a:endParaRPr lang="sv-SE" altLang="sv-SE">
              <a:latin typeface="Arial" panose="020B0604020202020204" pitchFamily="34" charset="0"/>
              <a:ea typeface="굴림" panose="020B0600000101010101" pitchFamily="34" charset="-127"/>
            </a:endParaRPr>
          </a:p>
        </p:txBody>
      </p:sp>
      <p:sp>
        <p:nvSpPr>
          <p:cNvPr id="4" name="Platshållare för sidfot 3">
            <a:extLst>
              <a:ext uri="{FF2B5EF4-FFF2-40B4-BE49-F238E27FC236}">
                <a16:creationId xmlns:a16="http://schemas.microsoft.com/office/drawing/2014/main" id="{C7845FAB-CD3A-4B82-B512-D70D09659623}"/>
              </a:ext>
            </a:extLst>
          </p:cNvPr>
          <p:cNvSpPr>
            <a:spLocks noGrp="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defTabSz="946150" eaLnBrk="0" hangingPunct="0">
              <a:defRPr sz="1600" i="1">
                <a:solidFill>
                  <a:schemeClr val="tx1"/>
                </a:solidFill>
                <a:latin typeface="Arial" panose="020B0604020202020204" pitchFamily="34" charset="0"/>
                <a:ea typeface="굴림" panose="020B0600000101010101" pitchFamily="34" charset="-127"/>
              </a:defRPr>
            </a:lvl1pPr>
            <a:lvl2pPr marL="742950" indent="-285750" defTabSz="946150" eaLnBrk="0" hangingPunct="0">
              <a:defRPr sz="1600" i="1">
                <a:solidFill>
                  <a:schemeClr val="tx1"/>
                </a:solidFill>
                <a:latin typeface="Arial" panose="020B0604020202020204" pitchFamily="34" charset="0"/>
                <a:ea typeface="굴림" panose="020B0600000101010101" pitchFamily="34" charset="-127"/>
              </a:defRPr>
            </a:lvl2pPr>
            <a:lvl3pPr marL="1143000" indent="-228600" defTabSz="946150" eaLnBrk="0" hangingPunct="0">
              <a:defRPr sz="1600" i="1">
                <a:solidFill>
                  <a:schemeClr val="tx1"/>
                </a:solidFill>
                <a:latin typeface="Arial" panose="020B0604020202020204" pitchFamily="34" charset="0"/>
                <a:ea typeface="굴림" panose="020B0600000101010101" pitchFamily="34" charset="-127"/>
              </a:defRPr>
            </a:lvl3pPr>
            <a:lvl4pPr marL="1600200" indent="-228600" defTabSz="946150" eaLnBrk="0" hangingPunct="0">
              <a:defRPr sz="1600" i="1">
                <a:solidFill>
                  <a:schemeClr val="tx1"/>
                </a:solidFill>
                <a:latin typeface="Arial" panose="020B0604020202020204" pitchFamily="34" charset="0"/>
                <a:ea typeface="굴림" panose="020B0600000101010101" pitchFamily="34" charset="-127"/>
              </a:defRPr>
            </a:lvl4pPr>
            <a:lvl5pPr marL="2057400" indent="-228600" defTabSz="946150" eaLnBrk="0" hangingPunct="0">
              <a:defRPr sz="1600" i="1">
                <a:solidFill>
                  <a:schemeClr val="tx1"/>
                </a:solidFill>
                <a:latin typeface="Arial" panose="020B0604020202020204" pitchFamily="34" charset="0"/>
                <a:ea typeface="굴림" panose="020B0600000101010101" pitchFamily="34" charset="-127"/>
              </a:defRPr>
            </a:lvl5pPr>
            <a:lvl6pPr marL="25146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6pPr>
            <a:lvl7pPr marL="29718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7pPr>
            <a:lvl8pPr marL="34290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8pPr>
            <a:lvl9pPr marL="38862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9pPr>
          </a:lstStyle>
          <a:p>
            <a:pPr marL="0" marR="0" lvl="0" indent="0" algn="l" defTabSz="946150" rtl="0" eaLnBrk="1" fontAlgn="base" latinLnBrk="0" hangingPunct="1">
              <a:lnSpc>
                <a:spcPct val="100000"/>
              </a:lnSpc>
              <a:spcBef>
                <a:spcPct val="0"/>
              </a:spcBef>
              <a:spcAft>
                <a:spcPct val="0"/>
              </a:spcAft>
              <a:buClrTx/>
              <a:buSzTx/>
              <a:buFontTx/>
              <a:buNone/>
              <a:tabLst/>
              <a:defRPr/>
            </a:pPr>
            <a:r>
              <a:rPr kumimoji="0" lang="ko-KR" altLang="en-US" sz="12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34" charset="-127"/>
                <a:cs typeface="+mn-cs"/>
              </a:rPr>
              <a:t>©2000 Human Dynamics International</a:t>
            </a:r>
            <a:endParaRPr kumimoji="0" lang="en-US" altLang="sv-SE" sz="12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34" charset="-127"/>
              <a:cs typeface="+mn-cs"/>
            </a:endParaRPr>
          </a:p>
        </p:txBody>
      </p:sp>
      <p:sp>
        <p:nvSpPr>
          <p:cNvPr id="5" name="Platshållare för bildnummer 4">
            <a:extLst>
              <a:ext uri="{FF2B5EF4-FFF2-40B4-BE49-F238E27FC236}">
                <a16:creationId xmlns:a16="http://schemas.microsoft.com/office/drawing/2014/main" id="{12BD86EF-8BEE-4C71-8018-84ED88490E35}"/>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defTabSz="946150" eaLnBrk="0" hangingPunct="0">
              <a:defRPr sz="1600" i="1">
                <a:solidFill>
                  <a:schemeClr val="tx1"/>
                </a:solidFill>
                <a:latin typeface="Arial" panose="020B0604020202020204" pitchFamily="34" charset="0"/>
                <a:ea typeface="굴림" panose="020B0600000101010101" pitchFamily="34" charset="-127"/>
              </a:defRPr>
            </a:lvl1pPr>
            <a:lvl2pPr marL="742950" indent="-285750" defTabSz="946150" eaLnBrk="0" hangingPunct="0">
              <a:defRPr sz="1600" i="1">
                <a:solidFill>
                  <a:schemeClr val="tx1"/>
                </a:solidFill>
                <a:latin typeface="Arial" panose="020B0604020202020204" pitchFamily="34" charset="0"/>
                <a:ea typeface="굴림" panose="020B0600000101010101" pitchFamily="34" charset="-127"/>
              </a:defRPr>
            </a:lvl2pPr>
            <a:lvl3pPr marL="1143000" indent="-228600" defTabSz="946150" eaLnBrk="0" hangingPunct="0">
              <a:defRPr sz="1600" i="1">
                <a:solidFill>
                  <a:schemeClr val="tx1"/>
                </a:solidFill>
                <a:latin typeface="Arial" panose="020B0604020202020204" pitchFamily="34" charset="0"/>
                <a:ea typeface="굴림" panose="020B0600000101010101" pitchFamily="34" charset="-127"/>
              </a:defRPr>
            </a:lvl3pPr>
            <a:lvl4pPr marL="1600200" indent="-228600" defTabSz="946150" eaLnBrk="0" hangingPunct="0">
              <a:defRPr sz="1600" i="1">
                <a:solidFill>
                  <a:schemeClr val="tx1"/>
                </a:solidFill>
                <a:latin typeface="Arial" panose="020B0604020202020204" pitchFamily="34" charset="0"/>
                <a:ea typeface="굴림" panose="020B0600000101010101" pitchFamily="34" charset="-127"/>
              </a:defRPr>
            </a:lvl4pPr>
            <a:lvl5pPr marL="2057400" indent="-228600" defTabSz="946150" eaLnBrk="0" hangingPunct="0">
              <a:defRPr sz="1600" i="1">
                <a:solidFill>
                  <a:schemeClr val="tx1"/>
                </a:solidFill>
                <a:latin typeface="Arial" panose="020B0604020202020204" pitchFamily="34" charset="0"/>
                <a:ea typeface="굴림" panose="020B0600000101010101" pitchFamily="34" charset="-127"/>
              </a:defRPr>
            </a:lvl5pPr>
            <a:lvl6pPr marL="25146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6pPr>
            <a:lvl7pPr marL="29718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7pPr>
            <a:lvl8pPr marL="34290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8pPr>
            <a:lvl9pPr marL="3886200" indent="-228600" defTabSz="94615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9pPr>
          </a:lstStyle>
          <a:p>
            <a:pPr marL="0" marR="0" lvl="0" indent="0" algn="r" defTabSz="946150" rtl="0" eaLnBrk="1" fontAlgn="base" latinLnBrk="0" hangingPunct="1">
              <a:lnSpc>
                <a:spcPct val="100000"/>
              </a:lnSpc>
              <a:spcBef>
                <a:spcPct val="0"/>
              </a:spcBef>
              <a:spcAft>
                <a:spcPct val="0"/>
              </a:spcAft>
              <a:buClrTx/>
              <a:buSzTx/>
              <a:buFontTx/>
              <a:buNone/>
              <a:tabLst/>
              <a:defRPr/>
            </a:pPr>
            <a:fld id="{FC7D822A-41EB-43E6-A7DF-D941D4913320}" type="slidenum">
              <a:rPr kumimoji="0" lang="ko-KR" altLang="en-US" sz="12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34" charset="-127"/>
                <a:cs typeface="+mn-cs"/>
              </a:rPr>
              <a:pPr marL="0" marR="0" lvl="0" indent="0" algn="r" defTabSz="946150" rtl="0" eaLnBrk="1" fontAlgn="base" latinLnBrk="0" hangingPunct="1">
                <a:lnSpc>
                  <a:spcPct val="100000"/>
                </a:lnSpc>
                <a:spcBef>
                  <a:spcPct val="0"/>
                </a:spcBef>
                <a:spcAft>
                  <a:spcPct val="0"/>
                </a:spcAft>
                <a:buClrTx/>
                <a:buSzTx/>
                <a:buFontTx/>
                <a:buNone/>
                <a:tabLst/>
                <a:defRPr/>
              </a:pPr>
              <a:t>15</a:t>
            </a:fld>
            <a:endParaRPr kumimoji="0" lang="ko-KR" altLang="en-US" sz="1200" b="0" i="0" u="none" strike="noStrike" kern="1200" cap="none" spc="0" normalizeH="0" baseline="0" noProof="0">
              <a:ln>
                <a:noFill/>
              </a:ln>
              <a:solidFill>
                <a:srgbClr val="000000"/>
              </a:solidFill>
              <a:effectLst/>
              <a:uLnTx/>
              <a:uFillTx/>
              <a:latin typeface="Arial" panose="020B0604020202020204" pitchFamily="34" charset="0"/>
              <a:ea typeface="굴림" panose="020B0600000101010101" pitchFamily="34" charset="-127"/>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5530578b5_0_81:notes"/>
          <p:cNvSpPr>
            <a:spLocks noGrp="1" noRot="1" noChangeAspect="1"/>
          </p:cNvSpPr>
          <p:nvPr>
            <p:ph type="sldImg" idx="2"/>
          </p:nvPr>
        </p:nvSpPr>
        <p:spPr>
          <a:xfrm>
            <a:off x="919163" y="746125"/>
            <a:ext cx="4970462"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5530578b5_0_81: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38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25530578b5_0_17: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25530578b5_0_17: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Googla = 16 miljoner resultat. Kom till Sverige 1973.</a:t>
            </a:r>
            <a:endParaRPr/>
          </a:p>
          <a:p>
            <a:pPr marL="0" lvl="0" indent="0" algn="l" rtl="0">
              <a:spcBef>
                <a:spcPts val="0"/>
              </a:spcBef>
              <a:spcAft>
                <a:spcPts val="0"/>
              </a:spcAft>
              <a:buNone/>
            </a:pPr>
            <a:r>
              <a:rPr lang="en-US"/>
              <a:t>Ta hjälp av andra med olika perspektiv som förstår dina svårigheter, istället för experter.</a:t>
            </a:r>
            <a:endParaRPr/>
          </a:p>
          <a:p>
            <a:pPr marL="0" lvl="0" indent="0" algn="l" rtl="0">
              <a:spcBef>
                <a:spcPts val="0"/>
              </a:spcBef>
              <a:spcAft>
                <a:spcPts val="0"/>
              </a:spcAft>
              <a:buNone/>
            </a:pPr>
            <a:r>
              <a:rPr lang="en-US"/>
              <a:t>Friska frågor - hjälpsamt för dilemmaägaren, öppna frågor, timing. Vad försöker du åstadkomma egentligen?</a:t>
            </a:r>
            <a:endParaRPr/>
          </a:p>
          <a:p>
            <a:pPr marL="0" lvl="0" indent="0" algn="l" rtl="0">
              <a:spcBef>
                <a:spcPts val="0"/>
              </a:spcBef>
              <a:spcAft>
                <a:spcPts val="0"/>
              </a:spcAft>
              <a:buNone/>
            </a:pPr>
            <a:r>
              <a:rPr lang="en-US"/>
              <a:t>Empowerment - att tro på sin egen kapacitet - då behövs andras perspektiv, stöd och utmaning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25530578b5_0_29: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25530578b5_0_29:notes"/>
          <p:cNvSpPr txBox="1">
            <a:spLocks noGrp="1"/>
          </p:cNvSpPr>
          <p:nvPr>
            <p:ph type="body" idx="1"/>
          </p:nvPr>
        </p:nvSpPr>
        <p:spPr>
          <a:xfrm>
            <a:off x="907839" y="4721940"/>
            <a:ext cx="4993111"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AF546E88-26C3-4565-92AD-993F0E78BE47}" type="datetimeFigureOut">
              <a:rPr lang="sv-SE" smtClean="0"/>
              <a:t>2021-02-02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5E14A30-DE1B-49BB-8650-FA2AC8BE908B}"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F546E88-26C3-4565-92AD-993F0E78BE47}" type="datetimeFigureOut">
              <a:rPr lang="sv-SE" smtClean="0"/>
              <a:t>2021-02-02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5E14A30-DE1B-49BB-8650-FA2AC8BE908B}"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546E88-26C3-4565-92AD-993F0E78BE47}" type="datetimeFigureOut">
              <a:rPr lang="sv-SE" smtClean="0"/>
              <a:t>2021-02-02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5E14A30-DE1B-49BB-8650-FA2AC8BE908B}" type="slidenum">
              <a:rPr lang="sv-SE" smtClean="0"/>
              <a:t>‹#›</a:t>
            </a:fld>
            <a:endParaRPr lang="sv-S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sv-SE"/>
              <a:t>Klicka här för att ändra format</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unkt 2 spalt" type="tx">
  <p:cSld name="Punkt 2 spalt">
    <p:spTree>
      <p:nvGrpSpPr>
        <p:cNvPr id="1" name="Shape 11"/>
        <p:cNvGrpSpPr/>
        <p:nvPr/>
      </p:nvGrpSpPr>
      <p:grpSpPr>
        <a:xfrm>
          <a:off x="0" y="0"/>
          <a:ext cx="0" cy="0"/>
          <a:chOff x="0" y="0"/>
          <a:chExt cx="0" cy="0"/>
        </a:xfrm>
      </p:grpSpPr>
      <p:grpSp>
        <p:nvGrpSpPr>
          <p:cNvPr id="12" name="Google Shape;12;p2"/>
          <p:cNvGrpSpPr/>
          <p:nvPr/>
        </p:nvGrpSpPr>
        <p:grpSpPr>
          <a:xfrm>
            <a:off x="-1" y="5662727"/>
            <a:ext cx="9143676" cy="1199051"/>
            <a:chOff x="0" y="-1"/>
            <a:chExt cx="9143674" cy="899286"/>
          </a:xfrm>
        </p:grpSpPr>
        <p:sp>
          <p:nvSpPr>
            <p:cNvPr id="13" name="Google Shape;13;p2"/>
            <p:cNvSpPr/>
            <p:nvPr/>
          </p:nvSpPr>
          <p:spPr>
            <a:xfrm>
              <a:off x="0" y="-1"/>
              <a:ext cx="9143674" cy="899286"/>
            </a:xfrm>
            <a:custGeom>
              <a:avLst/>
              <a:gdLst/>
              <a:ahLst/>
              <a:cxnLst/>
              <a:rect l="l" t="t" r="r" b="b"/>
              <a:pathLst>
                <a:path w="120000" h="120000" extrusionOk="0">
                  <a:moveTo>
                    <a:pt x="0" y="69517"/>
                  </a:moveTo>
                  <a:cubicBezTo>
                    <a:pt x="0" y="120000"/>
                    <a:pt x="0" y="120000"/>
                    <a:pt x="0" y="120000"/>
                  </a:cubicBezTo>
                  <a:cubicBezTo>
                    <a:pt x="120000" y="120000"/>
                    <a:pt x="120000" y="120000"/>
                    <a:pt x="120000" y="120000"/>
                  </a:cubicBezTo>
                  <a:cubicBezTo>
                    <a:pt x="120000" y="18120"/>
                    <a:pt x="120000" y="18120"/>
                    <a:pt x="120000" y="18120"/>
                  </a:cubicBezTo>
                  <a:cubicBezTo>
                    <a:pt x="79688" y="-60933"/>
                    <a:pt x="40361" y="149047"/>
                    <a:pt x="0" y="69517"/>
                  </a:cubicBezTo>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5A5A5A"/>
                </a:buClr>
                <a:buFont typeface="Arial"/>
                <a:buNone/>
              </a:pPr>
              <a:endParaRPr sz="1800" b="0" i="0" u="none" strike="noStrike" cap="none">
                <a:solidFill>
                  <a:srgbClr val="5A5A5A"/>
                </a:solidFill>
                <a:latin typeface="Arial"/>
                <a:ea typeface="Arial"/>
                <a:cs typeface="Arial"/>
                <a:sym typeface="Arial"/>
              </a:endParaRPr>
            </a:p>
          </p:txBody>
        </p:sp>
        <p:grpSp>
          <p:nvGrpSpPr>
            <p:cNvPr id="14" name="Google Shape;14;p2" descr="Molndals_Stad_Logo_neg.eps"/>
            <p:cNvGrpSpPr/>
            <p:nvPr/>
          </p:nvGrpSpPr>
          <p:grpSpPr>
            <a:xfrm>
              <a:off x="7308043" y="163472"/>
              <a:ext cx="539845" cy="556056"/>
              <a:chOff x="0" y="0"/>
              <a:chExt cx="539844" cy="556054"/>
            </a:xfrm>
          </p:grpSpPr>
          <p:sp>
            <p:nvSpPr>
              <p:cNvPr id="15" name="Google Shape;15;p2"/>
              <p:cNvSpPr/>
              <p:nvPr/>
            </p:nvSpPr>
            <p:spPr>
              <a:xfrm>
                <a:off x="0" y="0"/>
                <a:ext cx="539844" cy="556054"/>
              </a:xfrm>
              <a:prstGeom prst="rect">
                <a:avLst/>
              </a:prstGeom>
              <a:solidFill>
                <a:srgbClr val="000000">
                  <a:alpha val="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5A5A5A"/>
                  </a:buClr>
                  <a:buFont typeface="Calibri"/>
                  <a:buNone/>
                </a:pPr>
                <a:endParaRPr sz="1800" b="0" i="0" u="none" strike="noStrike" cap="none">
                  <a:solidFill>
                    <a:srgbClr val="5A5A5A"/>
                  </a:solidFill>
                  <a:latin typeface="Calibri"/>
                  <a:ea typeface="Calibri"/>
                  <a:cs typeface="Calibri"/>
                  <a:sym typeface="Calibri"/>
                </a:endParaRPr>
              </a:p>
            </p:txBody>
          </p:sp>
          <p:pic>
            <p:nvPicPr>
              <p:cNvPr id="16" name="Google Shape;16;p2"/>
              <p:cNvPicPr preferRelativeResize="0"/>
              <p:nvPr/>
            </p:nvPicPr>
            <p:blipFill rotWithShape="1">
              <a:blip r:embed="rId2">
                <a:alphaModFix/>
              </a:blip>
              <a:srcRect/>
              <a:stretch/>
            </p:blipFill>
            <p:spPr>
              <a:xfrm>
                <a:off x="0" y="0"/>
                <a:ext cx="539844" cy="556054"/>
              </a:xfrm>
              <a:prstGeom prst="rect">
                <a:avLst/>
              </a:prstGeom>
              <a:noFill/>
              <a:ln>
                <a:noFill/>
              </a:ln>
            </p:spPr>
          </p:pic>
        </p:grpSp>
      </p:grpSp>
      <p:sp>
        <p:nvSpPr>
          <p:cNvPr id="17" name="Google Shape;17;p2"/>
          <p:cNvSpPr txBox="1">
            <a:spLocks noGrp="1"/>
          </p:cNvSpPr>
          <p:nvPr>
            <p:ph type="title"/>
          </p:nvPr>
        </p:nvSpPr>
        <p:spPr>
          <a:xfrm>
            <a:off x="929106" y="766064"/>
            <a:ext cx="6410287" cy="1143001"/>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1pPr>
            <a:lvl2pPr marL="0" marR="0" lvl="1"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2pPr>
            <a:lvl3pPr marL="0" marR="0" lvl="2"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3pPr>
            <a:lvl4pPr marL="0" marR="0" lvl="3"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4pPr>
            <a:lvl5pPr marL="0" marR="0" lvl="4"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5pPr>
            <a:lvl6pPr marL="0" marR="0" lvl="5"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6pPr>
            <a:lvl7pPr marL="0" marR="0" lvl="6"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7pPr>
            <a:lvl8pPr marL="0" marR="0" lvl="7"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8pPr>
            <a:lvl9pPr marL="0" marR="0" lvl="8" indent="0" algn="l" rtl="0">
              <a:lnSpc>
                <a:spcPct val="100000"/>
              </a:lnSpc>
              <a:spcBef>
                <a:spcPts val="0"/>
              </a:spcBef>
              <a:spcAft>
                <a:spcPts val="0"/>
              </a:spcAft>
              <a:buClr>
                <a:srgbClr val="5A5A5A"/>
              </a:buClr>
              <a:buSzPts val="1400"/>
              <a:buFont typeface="Arial"/>
              <a:buNone/>
              <a:defRPr sz="4000" b="1" i="0" u="none" strike="noStrike" cap="none">
                <a:solidFill>
                  <a:srgbClr val="5A5A5A"/>
                </a:solidFill>
                <a:latin typeface="Arial"/>
                <a:ea typeface="Arial"/>
                <a:cs typeface="Arial"/>
                <a:sym typeface="Arial"/>
              </a:defRPr>
            </a:lvl9pPr>
          </a:lstStyle>
          <a:p>
            <a:endParaRPr/>
          </a:p>
        </p:txBody>
      </p:sp>
      <p:sp>
        <p:nvSpPr>
          <p:cNvPr id="18" name="Google Shape;18;p2"/>
          <p:cNvSpPr txBox="1">
            <a:spLocks noGrp="1"/>
          </p:cNvSpPr>
          <p:nvPr>
            <p:ph type="body" idx="1"/>
          </p:nvPr>
        </p:nvSpPr>
        <p:spPr>
          <a:xfrm>
            <a:off x="928688" y="2102839"/>
            <a:ext cx="2799046" cy="3246968"/>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1pPr>
            <a:lvl2pPr marL="914400" marR="0" lvl="1"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2pPr>
            <a:lvl3pPr marL="1371600" marR="0" lvl="2"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3pPr>
            <a:lvl4pPr marL="1828800" marR="0" lvl="3"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4pPr>
            <a:lvl5pPr marL="2286000" marR="0" lvl="4"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5pPr>
            <a:lvl6pPr marL="2743200" marR="0" lvl="5"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6pPr>
            <a:lvl7pPr marL="3200400" marR="0" lvl="6"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7pPr>
            <a:lvl8pPr marL="3657600" marR="0" lvl="7"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8pPr>
            <a:lvl9pPr marL="4114800" marR="0" lvl="8"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9pPr>
          </a:lstStyle>
          <a:p>
            <a:endParaRPr/>
          </a:p>
        </p:txBody>
      </p:sp>
      <p:sp>
        <p:nvSpPr>
          <p:cNvPr id="19" name="Google Shape;19;p2"/>
          <p:cNvSpPr txBox="1">
            <a:spLocks noGrp="1"/>
          </p:cNvSpPr>
          <p:nvPr>
            <p:ph type="body" idx="2"/>
          </p:nvPr>
        </p:nvSpPr>
        <p:spPr>
          <a:xfrm>
            <a:off x="4119375" y="2102839"/>
            <a:ext cx="2799045" cy="3246968"/>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1pPr>
            <a:lvl2pPr marL="914400" marR="0" lvl="1"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2pPr>
            <a:lvl3pPr marL="1371600" marR="0" lvl="2"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3pPr>
            <a:lvl4pPr marL="1828800" marR="0" lvl="3"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4pPr>
            <a:lvl5pPr marL="2286000" marR="0" lvl="4"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5pPr>
            <a:lvl6pPr marL="2743200" marR="0" lvl="5"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6pPr>
            <a:lvl7pPr marL="3200400" marR="0" lvl="6"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7pPr>
            <a:lvl8pPr marL="3657600" marR="0" lvl="7"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8pPr>
            <a:lvl9pPr marL="4114800" marR="0" lvl="8" indent="-355600" algn="l" rtl="0">
              <a:lnSpc>
                <a:spcPct val="100000"/>
              </a:lnSpc>
              <a:spcBef>
                <a:spcPts val="400"/>
              </a:spcBef>
              <a:spcAft>
                <a:spcPts val="0"/>
              </a:spcAft>
              <a:buClr>
                <a:srgbClr val="5A5A5A"/>
              </a:buClr>
              <a:buSzPts val="2000"/>
              <a:buFont typeface="Arial"/>
              <a:buChar char="•"/>
              <a:defRPr sz="2000" b="0" i="0" u="none" strike="noStrike" cap="none">
                <a:solidFill>
                  <a:srgbClr val="5A5A5A"/>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4419600" y="6170083"/>
            <a:ext cx="2133600" cy="372535"/>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1pPr>
            <a:lvl2pPr marL="0" marR="0" lvl="1"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2pPr>
            <a:lvl3pPr marL="0" marR="0" lvl="2"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3pPr>
            <a:lvl4pPr marL="0" marR="0" lvl="3"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4pPr>
            <a:lvl5pPr marL="0" marR="0" lvl="4"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5pPr>
            <a:lvl6pPr marL="0" marR="0" lvl="5"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6pPr>
            <a:lvl7pPr marL="0" marR="0" lvl="6"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7pPr>
            <a:lvl8pPr marL="0" marR="0" lvl="7"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8pPr>
            <a:lvl9pPr marL="0" marR="0" lvl="8" indent="0" algn="r" rtl="0">
              <a:lnSpc>
                <a:spcPct val="100000"/>
              </a:lnSpc>
              <a:spcBef>
                <a:spcPts val="0"/>
              </a:spcBef>
              <a:spcAft>
                <a:spcPts val="0"/>
              </a:spcAft>
              <a:buClr>
                <a:srgbClr val="5A5A5A"/>
              </a:buClr>
              <a:buFont typeface="Calibri"/>
              <a:buNone/>
              <a:defRPr sz="1200" b="0" i="0" u="none" strike="noStrike" cap="none">
                <a:solidFill>
                  <a:srgbClr val="5A5A5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719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vert="horz"/>
          <a:lstStyle>
            <a:lvl1pPr>
              <a:defRPr sz="2800" b="1"/>
            </a:lvl1pPr>
          </a:lstStyle>
          <a:p>
            <a:r>
              <a:rPr lang="sv-SE" dirty="0"/>
              <a:t>Klicka här för att ändra format</a:t>
            </a:r>
          </a:p>
        </p:txBody>
      </p:sp>
      <p:sp>
        <p:nvSpPr>
          <p:cNvPr id="3" name="Underrubrik 2"/>
          <p:cNvSpPr>
            <a:spLocks noGrp="1"/>
          </p:cNvSpPr>
          <p:nvPr>
            <p:ph type="subTitle" idx="1"/>
          </p:nvPr>
        </p:nvSpPr>
        <p:spPr>
          <a:xfrm>
            <a:off x="1371600" y="3886200"/>
            <a:ext cx="6400800" cy="1752600"/>
          </a:xfrm>
          <a:prstGeom prst="rect">
            <a:avLst/>
          </a:prstGeom>
        </p:spPr>
        <p:txBody>
          <a:bodyPr vert="horz"/>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ändra format på underrubrik i bakgrunden</a:t>
            </a:r>
          </a:p>
        </p:txBody>
      </p:sp>
    </p:spTree>
    <p:extLst>
      <p:ext uri="{BB962C8B-B14F-4D97-AF65-F5344CB8AC3E}">
        <p14:creationId xmlns:p14="http://schemas.microsoft.com/office/powerpoint/2010/main" val="219554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vert="horz"/>
          <a:lstStyle>
            <a:lvl1pPr>
              <a:defRPr sz="2800"/>
            </a:lvl1pPr>
          </a:lstStyle>
          <a:p>
            <a:r>
              <a:rPr lang="sv-SE" dirty="0"/>
              <a:t>Klicka här för att ändra format</a:t>
            </a:r>
          </a:p>
        </p:txBody>
      </p:sp>
      <p:sp>
        <p:nvSpPr>
          <p:cNvPr id="3" name="Platshållare för innehåll 2"/>
          <p:cNvSpPr>
            <a:spLocks noGrp="1"/>
          </p:cNvSpPr>
          <p:nvPr>
            <p:ph idx="1"/>
          </p:nvPr>
        </p:nvSpPr>
        <p:spPr>
          <a:xfrm>
            <a:off x="457200" y="1600200"/>
            <a:ext cx="8229600" cy="4525963"/>
          </a:xfrm>
          <a:prstGeom prst="rect">
            <a:avLst/>
          </a:prstGeom>
        </p:spPr>
        <p:txBody>
          <a:bodyPr vert="horz"/>
          <a:lstStyle>
            <a:lvl1pPr marL="342900" indent="-342900">
              <a:buClr>
                <a:srgbClr val="C00000"/>
              </a:buClr>
              <a:buFont typeface="Wingdings" pitchFamily="2" charset="2"/>
              <a:buChar char="§"/>
              <a:defRPr sz="2000"/>
            </a:lvl1pPr>
            <a:lvl2pPr marL="742950" indent="-285750">
              <a:buClr>
                <a:srgbClr val="C00000"/>
              </a:buClr>
              <a:buFont typeface="Wingdings" pitchFamily="2" charset="2"/>
              <a:buChar char="§"/>
              <a:defRPr sz="1800"/>
            </a:lvl2pPr>
            <a:lvl3pPr marL="1143000" indent="-228600">
              <a:buClr>
                <a:srgbClr val="C00000"/>
              </a:buClr>
              <a:buFont typeface="Wingdings" pitchFamily="2" charset="2"/>
              <a:buChar char="§"/>
              <a:defRPr sz="1600"/>
            </a:lvl3pPr>
            <a:lvl4pPr marL="1600200" indent="-228600">
              <a:buClr>
                <a:srgbClr val="C00000"/>
              </a:buClr>
              <a:buFont typeface="Wingdings" pitchFamily="2" charset="2"/>
              <a:buChar char="§"/>
              <a:defRPr sz="1400"/>
            </a:lvl4pPr>
            <a:lvl5pPr marL="2057400" indent="-228600">
              <a:buClr>
                <a:srgbClr val="C00000"/>
              </a:buClr>
              <a:buFont typeface="Wingdings" pitchFamily="2" charset="2"/>
              <a:buChar cha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8508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vert="horz" anchor="t"/>
          <a:lstStyle>
            <a:lvl1pPr algn="l">
              <a:defRPr sz="2800" b="1" cap="all"/>
            </a:lvl1pPr>
          </a:lstStyle>
          <a:p>
            <a:r>
              <a:rPr lang="sv-SE" dirty="0"/>
              <a:t>Klicka här för att ändra format</a:t>
            </a:r>
          </a:p>
        </p:txBody>
      </p:sp>
      <p:sp>
        <p:nvSpPr>
          <p:cNvPr id="3" name="Platshållare för text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a:t>Klicka här för att ändra format på bakgrundstexten</a:t>
            </a:r>
          </a:p>
        </p:txBody>
      </p:sp>
    </p:spTree>
    <p:extLst>
      <p:ext uri="{BB962C8B-B14F-4D97-AF65-F5344CB8AC3E}">
        <p14:creationId xmlns:p14="http://schemas.microsoft.com/office/powerpoint/2010/main" val="247156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vert="horz"/>
          <a:lstStyle>
            <a:lvl1pPr>
              <a:defRPr sz="2800"/>
            </a:lvl1pPr>
          </a:lstStyle>
          <a:p>
            <a:r>
              <a:rPr lang="sv-SE" dirty="0"/>
              <a:t>Klicka här för att ändra format</a:t>
            </a:r>
          </a:p>
        </p:txBody>
      </p:sp>
      <p:sp>
        <p:nvSpPr>
          <p:cNvPr id="3" name="Platshållare för innehåll 2"/>
          <p:cNvSpPr>
            <a:spLocks noGrp="1"/>
          </p:cNvSpPr>
          <p:nvPr>
            <p:ph sz="half" idx="1"/>
          </p:nvPr>
        </p:nvSpPr>
        <p:spPr>
          <a:xfrm>
            <a:off x="457200" y="1600200"/>
            <a:ext cx="4038600" cy="4525963"/>
          </a:xfrm>
          <a:prstGeom prst="rect">
            <a:avLst/>
          </a:prstGeom>
        </p:spPr>
        <p:txBody>
          <a:bodyPr vert="horz"/>
          <a:lstStyle>
            <a:lvl1pPr marL="342900" indent="-342900">
              <a:buClr>
                <a:srgbClr val="C00000"/>
              </a:buClr>
              <a:buFont typeface="Wingdings" pitchFamily="2" charset="2"/>
              <a:buChar char="§"/>
              <a:defRPr sz="2000"/>
            </a:lvl1pPr>
            <a:lvl2pPr marL="742950" indent="-285750">
              <a:buClr>
                <a:srgbClr val="C00000"/>
              </a:buClr>
              <a:buFont typeface="Wingdings" pitchFamily="2" charset="2"/>
              <a:buChar char="§"/>
              <a:defRPr sz="1800"/>
            </a:lvl2pPr>
            <a:lvl3pPr marL="1143000" indent="-228600">
              <a:buClr>
                <a:srgbClr val="C00000"/>
              </a:buClr>
              <a:buFont typeface="Wingdings" pitchFamily="2" charset="2"/>
              <a:buChar char="§"/>
              <a:defRPr sz="1600"/>
            </a:lvl3pPr>
            <a:lvl4pPr marL="1600200" indent="-228600">
              <a:buClr>
                <a:srgbClr val="C00000"/>
              </a:buClr>
              <a:buFont typeface="Wingdings" pitchFamily="2" charset="2"/>
              <a:buChar char="§"/>
              <a:defRPr sz="1400"/>
            </a:lvl4pPr>
            <a:lvl5pPr marL="2057400" indent="-228600">
              <a:buClr>
                <a:srgbClr val="C00000"/>
              </a:buClr>
              <a:buFont typeface="Wingdings" pitchFamily="2" charset="2"/>
              <a:buChar cha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00200"/>
            <a:ext cx="4038600" cy="4525963"/>
          </a:xfrm>
          <a:prstGeom prst="rect">
            <a:avLst/>
          </a:prstGeom>
        </p:spPr>
        <p:txBody>
          <a:bodyPr vert="horz"/>
          <a:lstStyle>
            <a:lvl1pPr marL="342900" indent="-342900">
              <a:buClr>
                <a:srgbClr val="C00000"/>
              </a:buClr>
              <a:buFont typeface="Wingdings" pitchFamily="2" charset="2"/>
              <a:buChar char="§"/>
              <a:defRPr sz="2000"/>
            </a:lvl1pPr>
            <a:lvl2pPr marL="742950" indent="-285750">
              <a:buClr>
                <a:srgbClr val="C00000"/>
              </a:buClr>
              <a:buFont typeface="Wingdings" pitchFamily="2" charset="2"/>
              <a:buChar char="§"/>
              <a:defRPr sz="1800"/>
            </a:lvl2pPr>
            <a:lvl3pPr marL="1143000" indent="-228600">
              <a:buClr>
                <a:srgbClr val="C00000"/>
              </a:buClr>
              <a:buFont typeface="Wingdings" pitchFamily="2" charset="2"/>
              <a:buChar char="§"/>
              <a:defRPr sz="1600"/>
            </a:lvl3pPr>
            <a:lvl4pPr marL="1600200" indent="-228600">
              <a:buClr>
                <a:srgbClr val="C00000"/>
              </a:buClr>
              <a:buFont typeface="Wingdings" pitchFamily="2" charset="2"/>
              <a:buChar char="§"/>
              <a:defRPr sz="1400"/>
            </a:lvl4pPr>
            <a:lvl5pPr marL="2057400" indent="-228600">
              <a:buClr>
                <a:srgbClr val="C00000"/>
              </a:buClr>
              <a:buFont typeface="Wingdings" pitchFamily="2" charset="2"/>
              <a:buChar cha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03458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vert="horz"/>
          <a:lstStyle>
            <a:lvl1pPr>
              <a:defRPr sz="2800"/>
            </a:lvl1pPr>
          </a:lstStyle>
          <a:p>
            <a:r>
              <a:rPr lang="sv-SE" dirty="0"/>
              <a:t>Klicka här för att ändra format</a:t>
            </a:r>
          </a:p>
        </p:txBody>
      </p:sp>
    </p:spTree>
    <p:extLst>
      <p:ext uri="{BB962C8B-B14F-4D97-AF65-F5344CB8AC3E}">
        <p14:creationId xmlns:p14="http://schemas.microsoft.com/office/powerpoint/2010/main" val="299974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06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sv-SE" dirty="0"/>
              <a:t>Klicka här för att ändra format</a:t>
            </a:r>
          </a:p>
        </p:txBody>
      </p:sp>
      <p:sp>
        <p:nvSpPr>
          <p:cNvPr id="3" name="Platshållare för innehåll 2"/>
          <p:cNvSpPr>
            <a:spLocks noGrp="1"/>
          </p:cNvSpPr>
          <p:nvPr>
            <p:ph idx="1"/>
          </p:nvPr>
        </p:nvSpPr>
        <p:spPr>
          <a:xfrm>
            <a:off x="3575050" y="273050"/>
            <a:ext cx="5111750" cy="5853113"/>
          </a:xfrm>
          <a:prstGeom prst="rect">
            <a:avLst/>
          </a:prstGeom>
        </p:spPr>
        <p:txBody>
          <a:bodyPr vert="horz"/>
          <a:lstStyle>
            <a:lvl1pPr marL="342900" indent="-342900">
              <a:buClr>
                <a:srgbClr val="C00000"/>
              </a:buClr>
              <a:buFont typeface="Wingdings" pitchFamily="2" charset="2"/>
              <a:buChar char="§"/>
              <a:defRPr sz="2000"/>
            </a:lvl1pPr>
            <a:lvl2pPr marL="742950" indent="-285750">
              <a:buClr>
                <a:srgbClr val="C00000"/>
              </a:buClr>
              <a:buFont typeface="Wingdings" pitchFamily="2" charset="2"/>
              <a:buChar char="§"/>
              <a:defRPr sz="1800"/>
            </a:lvl2pPr>
            <a:lvl3pPr marL="1143000" indent="-228600">
              <a:buClr>
                <a:srgbClr val="C00000"/>
              </a:buClr>
              <a:buFont typeface="Wingdings" pitchFamily="2" charset="2"/>
              <a:buChar char="§"/>
              <a:defRPr sz="1600"/>
            </a:lvl3pPr>
            <a:lvl4pPr marL="1600200" indent="-228600">
              <a:buClr>
                <a:srgbClr val="C00000"/>
              </a:buClr>
              <a:buFont typeface="Wingdings" pitchFamily="2" charset="2"/>
              <a:buChar char="§"/>
              <a:defRPr sz="1400"/>
            </a:lvl4pPr>
            <a:lvl5pPr marL="2057400" indent="-228600">
              <a:buClr>
                <a:srgbClr val="C00000"/>
              </a:buClr>
              <a:buFont typeface="Wingdings" pitchFamily="2" charset="2"/>
              <a:buChar char="§"/>
              <a:defRPr sz="12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290158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F546E88-26C3-4565-92AD-993F0E78BE47}" type="datetimeFigureOut">
              <a:rPr lang="sv-SE" smtClean="0"/>
              <a:t>2021-02-02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5E14A30-DE1B-49BB-8650-FA2AC8BE908B}" type="slidenum">
              <a:rPr lang="sv-SE" smtClean="0"/>
              <a:t>‹#›</a:t>
            </a:fld>
            <a:endParaRPr lang="sv-SE"/>
          </a:p>
        </p:txBody>
      </p:sp>
      <p:sp>
        <p:nvSpPr>
          <p:cNvPr id="7" name="Title 6"/>
          <p:cNvSpPr>
            <a:spLocks noGrp="1"/>
          </p:cNvSpPr>
          <p:nvPr>
            <p:ph type="title"/>
          </p:nvPr>
        </p:nvSpPr>
        <p:spPr/>
        <p:txBody>
          <a:bodyPr/>
          <a:lstStyle/>
          <a:p>
            <a:r>
              <a:rPr lang="sv-SE"/>
              <a:t>Klicka här för att ändra format</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sv-SE" dirty="0"/>
              <a:t>Klicka här för att ändra format</a:t>
            </a:r>
          </a:p>
        </p:txBody>
      </p:sp>
      <p:sp>
        <p:nvSpPr>
          <p:cNvPr id="3" name="Platshållare för bild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extLst>
      <p:ext uri="{BB962C8B-B14F-4D97-AF65-F5344CB8AC3E}">
        <p14:creationId xmlns:p14="http://schemas.microsoft.com/office/powerpoint/2010/main" val="3465621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vert="horz"/>
          <a:lstStyle>
            <a:lvl1pPr>
              <a:defRPr sz="2800"/>
            </a:lvl1pPr>
          </a:lstStyle>
          <a:p>
            <a:r>
              <a:rPr lang="sv-SE" dirty="0"/>
              <a:t>Klicka här för att ändra format</a:t>
            </a:r>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lvl1pPr marL="342900" indent="-342900">
              <a:buClr>
                <a:srgbClr val="C00000"/>
              </a:buClr>
              <a:buFont typeface="Wingdings" pitchFamily="2" charset="2"/>
              <a:buChar char="§"/>
              <a:defRPr sz="2000"/>
            </a:lvl1pPr>
            <a:lvl2pPr marL="742950" indent="-285750">
              <a:buClr>
                <a:srgbClr val="C00000"/>
              </a:buClr>
              <a:buFont typeface="Wingdings" pitchFamily="2" charset="2"/>
              <a:buChar char="§"/>
              <a:defRPr sz="1800"/>
            </a:lvl2pPr>
            <a:lvl3pPr marL="1143000" indent="-228600">
              <a:buClr>
                <a:srgbClr val="C00000"/>
              </a:buClr>
              <a:buFont typeface="Wingdings" pitchFamily="2" charset="2"/>
              <a:buChar char="§"/>
              <a:defRPr sz="1600"/>
            </a:lvl3pPr>
            <a:lvl4pPr marL="1600200" indent="-228600">
              <a:buClr>
                <a:srgbClr val="C00000"/>
              </a:buClr>
              <a:buFont typeface="Wingdings" pitchFamily="2" charset="2"/>
              <a:buChar char="§"/>
              <a:defRPr sz="1400"/>
            </a:lvl4pPr>
            <a:lvl5pPr marL="2057400" indent="-228600">
              <a:buClr>
                <a:srgbClr val="C00000"/>
              </a:buClr>
              <a:buFont typeface="Wingdings" pitchFamily="2" charset="2"/>
              <a:buChar cha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24010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lvl1pPr>
              <a:defRPr sz="2800"/>
            </a:lvl1pPr>
          </a:lstStyle>
          <a:p>
            <a:r>
              <a:rPr lang="sv-SE" dirty="0"/>
              <a:t>Klicka här för att ändra format</a:t>
            </a:r>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C00000"/>
              </a:buClr>
              <a:buFont typeface="Wingdings" pitchFamily="2" charset="2"/>
              <a:buChar char="§"/>
              <a:defRPr sz="2000"/>
            </a:lvl1pPr>
            <a:lvl2pPr marL="742950" indent="-285750">
              <a:buClr>
                <a:srgbClr val="C00000"/>
              </a:buClr>
              <a:buFont typeface="Wingdings" pitchFamily="2" charset="2"/>
              <a:buChar char="§"/>
              <a:defRPr sz="1800"/>
            </a:lvl2pPr>
            <a:lvl3pPr marL="1143000" indent="-228600">
              <a:buClr>
                <a:srgbClr val="C00000"/>
              </a:buClr>
              <a:buFont typeface="Wingdings" pitchFamily="2" charset="2"/>
              <a:buChar char="§"/>
              <a:defRPr sz="1600"/>
            </a:lvl3pPr>
            <a:lvl4pPr marL="1600200" indent="-228600">
              <a:buClr>
                <a:srgbClr val="C00000"/>
              </a:buClr>
              <a:buFont typeface="Wingdings" pitchFamily="2" charset="2"/>
              <a:buChar char="§"/>
              <a:defRPr sz="1400"/>
            </a:lvl4pPr>
            <a:lvl5pPr marL="2057400" indent="-228600">
              <a:buClr>
                <a:srgbClr val="C00000"/>
              </a:buClr>
              <a:buFont typeface="Wingdings" pitchFamily="2" charset="2"/>
              <a:buChar cha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3141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vert="horz"/>
          <a:lstStyle>
            <a:lvl1pPr>
              <a:defRPr sz="2800"/>
            </a:lvl1pPr>
          </a:lstStyle>
          <a:p>
            <a:r>
              <a:rPr lang="sv-SE" dirty="0"/>
              <a:t>Klicka här för att ändra format</a:t>
            </a:r>
          </a:p>
        </p:txBody>
      </p:sp>
    </p:spTree>
    <p:extLst>
      <p:ext uri="{BB962C8B-B14F-4D97-AF65-F5344CB8AC3E}">
        <p14:creationId xmlns:p14="http://schemas.microsoft.com/office/powerpoint/2010/main" val="1327310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24000" y="396000"/>
            <a:ext cx="7128000" cy="864000"/>
          </a:xfrm>
          <a:prstGeom prst="rect">
            <a:avLst/>
          </a:prstGeom>
        </p:spPr>
        <p:txBody>
          <a:bodyPr/>
          <a:lstStyle>
            <a:lvl1pPr>
              <a:defRPr/>
            </a:lvl1pPr>
          </a:lstStyle>
          <a:p>
            <a:r>
              <a:rPr lang="sv-SE"/>
              <a:t>Klicka här för att ändra format</a:t>
            </a:r>
            <a:endParaRPr lang="sv-SE" dirty="0"/>
          </a:p>
        </p:txBody>
      </p:sp>
      <p:sp>
        <p:nvSpPr>
          <p:cNvPr id="8" name="Text Placeholder 7"/>
          <p:cNvSpPr>
            <a:spLocks noGrp="1"/>
          </p:cNvSpPr>
          <p:nvPr>
            <p:ph type="body" sz="quarter" idx="13"/>
          </p:nvPr>
        </p:nvSpPr>
        <p:spPr>
          <a:xfrm>
            <a:off x="611560" y="1620002"/>
            <a:ext cx="6840442" cy="4752975"/>
          </a:xfrm>
          <a:prstGeom prst="rect">
            <a:avLst/>
          </a:prstGeom>
        </p:spPr>
        <p:txBody>
          <a:bodyPr/>
          <a:lstStyle>
            <a:lvl1pPr marL="0" indent="0">
              <a:buNone/>
              <a:defRPr/>
            </a:lvl1pPr>
            <a:lvl2pPr marL="501650" indent="0">
              <a:buNone/>
              <a:defRPr/>
            </a:lvl2pPr>
            <a:lvl3pPr marL="773113" indent="0">
              <a:buNone/>
              <a:defRPr/>
            </a:lvl3pPr>
          </a:lstStyle>
          <a:p>
            <a:pPr lvl="0"/>
            <a:r>
              <a:rPr lang="sv-SE"/>
              <a:t>Klicka här för att ändra format på bakgrundstexten</a:t>
            </a:r>
          </a:p>
          <a:p>
            <a:pPr lvl="1"/>
            <a:r>
              <a:rPr lang="sv-SE"/>
              <a:t>Nivå två</a:t>
            </a:r>
          </a:p>
        </p:txBody>
      </p:sp>
      <p:sp>
        <p:nvSpPr>
          <p:cNvPr id="9" name="Picture Placeholder 6"/>
          <p:cNvSpPr>
            <a:spLocks noGrp="1"/>
          </p:cNvSpPr>
          <p:nvPr>
            <p:ph type="pic" sz="quarter" idx="22"/>
          </p:nvPr>
        </p:nvSpPr>
        <p:spPr>
          <a:xfrm>
            <a:off x="7488389" y="356400"/>
            <a:ext cx="1659600" cy="6120000"/>
          </a:xfrm>
          <a:prstGeom prst="rect">
            <a:avLst/>
          </a:prstGeom>
        </p:spPr>
        <p:txBody>
          <a:bodyPr/>
          <a:lstStyle>
            <a:lvl1pPr marL="0" indent="0" algn="ctr">
              <a:buNone/>
              <a:defRPr baseline="0">
                <a:solidFill>
                  <a:schemeClr val="accent3">
                    <a:lumMod val="50000"/>
                  </a:schemeClr>
                </a:solidFill>
              </a:defRPr>
            </a:lvl1pPr>
          </a:lstStyle>
          <a:p>
            <a:pPr lvl="0"/>
            <a:r>
              <a:rPr lang="sv-SE" noProof="0"/>
              <a:t>Dra bilden till platshållaren eller klicka på ikonen för att lägga till den</a:t>
            </a:r>
            <a:endParaRPr lang="sv-SE" noProof="0" dirty="0"/>
          </a:p>
        </p:txBody>
      </p:sp>
      <p:sp>
        <p:nvSpPr>
          <p:cNvPr id="5" name="Date Placeholder 4">
            <a:extLst>
              <a:ext uri="{FF2B5EF4-FFF2-40B4-BE49-F238E27FC236}">
                <a16:creationId xmlns:a16="http://schemas.microsoft.com/office/drawing/2014/main" id="{1889F9F4-6170-4C50-A125-F45D941097A6}"/>
              </a:ext>
            </a:extLst>
          </p:cNvPr>
          <p:cNvSpPr>
            <a:spLocks noGrp="1"/>
          </p:cNvSpPr>
          <p:nvPr>
            <p:ph type="dt" sz="half" idx="23"/>
          </p:nvPr>
        </p:nvSpPr>
        <p:spPr>
          <a:xfrm>
            <a:off x="34925" y="6588125"/>
            <a:ext cx="21240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fld id="{614E6529-EF37-4602-B7BC-4EBC523DCEC5}" type="datetime4">
              <a:rPr lang="sv-SE" altLang="sv-SE"/>
              <a:pPr/>
              <a:t>2 februari 2021</a:t>
            </a:fld>
            <a:endParaRPr lang="sv-SE" altLang="sv-SE"/>
          </a:p>
        </p:txBody>
      </p:sp>
      <p:sp>
        <p:nvSpPr>
          <p:cNvPr id="6" name="Footer Placeholder 5">
            <a:extLst>
              <a:ext uri="{FF2B5EF4-FFF2-40B4-BE49-F238E27FC236}">
                <a16:creationId xmlns:a16="http://schemas.microsoft.com/office/drawing/2014/main" id="{8CFCABB9-C564-4887-BAB4-242EDDFD89EF}"/>
              </a:ext>
            </a:extLst>
          </p:cNvPr>
          <p:cNvSpPr>
            <a:spLocks noGrp="1"/>
          </p:cNvSpPr>
          <p:nvPr>
            <p:ph type="ftr" sz="quarter" idx="24"/>
          </p:nvPr>
        </p:nvSpPr>
        <p:spPr>
          <a:xfrm>
            <a:off x="4787900" y="38100"/>
            <a:ext cx="4321175" cy="217488"/>
          </a:xfrm>
          <a:prstGeom prst="rect">
            <a:avLst/>
          </a:prstGeom>
        </p:spPr>
        <p:txBody>
          <a:bodyPr/>
          <a:lstStyle>
            <a:lvl1pPr>
              <a:defRPr>
                <a:latin typeface="Arial" charset="0"/>
                <a:ea typeface="굴림" charset="0"/>
              </a:defRPr>
            </a:lvl1pPr>
          </a:lstStyle>
          <a:p>
            <a:pPr>
              <a:defRPr/>
            </a:pPr>
            <a:endParaRPr lang="sv-SE"/>
          </a:p>
        </p:txBody>
      </p:sp>
      <p:sp>
        <p:nvSpPr>
          <p:cNvPr id="7" name="Slide Number Placeholder 6">
            <a:extLst>
              <a:ext uri="{FF2B5EF4-FFF2-40B4-BE49-F238E27FC236}">
                <a16:creationId xmlns:a16="http://schemas.microsoft.com/office/drawing/2014/main" id="{AE193DAC-97BD-4CA5-8B3A-5180DEA01E50}"/>
              </a:ext>
            </a:extLst>
          </p:cNvPr>
          <p:cNvSpPr>
            <a:spLocks noGrp="1"/>
          </p:cNvSpPr>
          <p:nvPr>
            <p:ph type="sldNum" sz="quarter" idx="25"/>
          </p:nvPr>
        </p:nvSpPr>
        <p:spPr>
          <a:xfrm>
            <a:off x="4068763" y="6588125"/>
            <a:ext cx="1006475" cy="2159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39DBD013-75A0-4EF7-B1B0-A4A8C1264F27}" type="slidenum">
              <a:rPr lang="sv-SE" altLang="sv-SE"/>
              <a:pPr/>
              <a:t>‹#›</a:t>
            </a:fld>
            <a:endParaRPr lang="sv-SE" altLang="sv-SE"/>
          </a:p>
        </p:txBody>
      </p:sp>
    </p:spTree>
    <p:extLst>
      <p:ext uri="{BB962C8B-B14F-4D97-AF65-F5344CB8AC3E}">
        <p14:creationId xmlns:p14="http://schemas.microsoft.com/office/powerpoint/2010/main" val="10851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F546E88-26C3-4565-92AD-993F0E78BE47}" type="datetimeFigureOut">
              <a:rPr lang="sv-SE" smtClean="0"/>
              <a:t>2021-02-02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5E14A30-DE1B-49BB-8650-FA2AC8BE908B}"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Date Placeholder 4"/>
          <p:cNvSpPr>
            <a:spLocks noGrp="1"/>
          </p:cNvSpPr>
          <p:nvPr>
            <p:ph type="dt" sz="half" idx="10"/>
          </p:nvPr>
        </p:nvSpPr>
        <p:spPr/>
        <p:txBody>
          <a:bodyPr/>
          <a:lstStyle/>
          <a:p>
            <a:fld id="{AF546E88-26C3-4565-92AD-993F0E78BE47}" type="datetimeFigureOut">
              <a:rPr lang="sv-SE" smtClean="0"/>
              <a:t>2021-02-02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5E14A30-DE1B-49BB-8650-FA2AC8BE908B}" type="slidenum">
              <a:rPr lang="sv-SE" smtClean="0"/>
              <a:t>‹#›</a:t>
            </a:fld>
            <a:endParaRPr lang="sv-SE"/>
          </a:p>
        </p:txBody>
      </p:sp>
      <p:sp>
        <p:nvSpPr>
          <p:cNvPr id="9" name="Content Placeholder 8"/>
          <p:cNvSpPr>
            <a:spLocks noGrp="1"/>
          </p:cNvSpPr>
          <p:nvPr>
            <p:ph sz="quarter" idx="13"/>
          </p:nvPr>
        </p:nvSpPr>
        <p:spPr>
          <a:xfrm>
            <a:off x="676655" y="2679192"/>
            <a:ext cx="3822192" cy="34472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AF546E88-26C3-4565-92AD-993F0E78BE47}" type="datetimeFigureOut">
              <a:rPr lang="sv-SE" smtClean="0"/>
              <a:t>2021-02-02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5E14A30-DE1B-49BB-8650-FA2AC8BE908B}"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AF546E88-26C3-4565-92AD-993F0E78BE47}" type="datetimeFigureOut">
              <a:rPr lang="sv-SE" smtClean="0"/>
              <a:t>2021-02-02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5E14A30-DE1B-49BB-8650-FA2AC8BE908B}"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F546E88-26C3-4565-92AD-993F0E78BE47}" type="datetimeFigureOut">
              <a:rPr lang="sv-SE" smtClean="0"/>
              <a:t>2021-02-02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5E14A30-DE1B-49BB-8650-FA2AC8BE908B}"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F546E88-26C3-4565-92AD-993F0E78BE47}" type="datetimeFigureOut">
              <a:rPr lang="sv-SE" smtClean="0"/>
              <a:t>2021-02-02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5E14A30-DE1B-49BB-8650-FA2AC8BE908B}" type="slidenum">
              <a:rPr lang="sv-SE" smtClean="0"/>
              <a:t>‹#›</a:t>
            </a:fld>
            <a:endParaRPr lang="sv-S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sv-SE"/>
              <a:t>Klicka här för att ändra format</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sv-SE"/>
              <a:t>Klicka här för att ändra format</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F546E88-26C3-4565-92AD-993F0E78BE47}" type="datetimeFigureOut">
              <a:rPr lang="sv-SE" smtClean="0"/>
              <a:t>2021-02-02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5E14A30-DE1B-49BB-8650-FA2AC8BE908B}" type="slidenum">
              <a:rPr lang="sv-SE" smtClean="0"/>
              <a:t>‹#›</a:t>
            </a:fld>
            <a:endParaRPr lang="sv-S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F546E88-26C3-4565-92AD-993F0E78BE47}" type="datetimeFigureOut">
              <a:rPr lang="sv-SE" smtClean="0"/>
              <a:t>2021-02-02</a:t>
            </a:fld>
            <a:endParaRPr lang="sv-S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5E14A30-DE1B-49BB-8650-FA2AC8BE908B}" type="slidenum">
              <a:rPr lang="sv-SE" smtClean="0"/>
              <a:t>‹#›</a:t>
            </a:fld>
            <a:endParaRPr lang="sv-S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0" name="Text Box 66">
            <a:extLst>
              <a:ext uri="{FF2B5EF4-FFF2-40B4-BE49-F238E27FC236}">
                <a16:creationId xmlns:a16="http://schemas.microsoft.com/office/drawing/2014/main" id="{8F3671B5-65B1-4654-AD06-19E6C094DCAF}"/>
              </a:ext>
            </a:extLst>
          </p:cNvPr>
          <p:cNvSpPr txBox="1">
            <a:spLocks noChangeArrowheads="1"/>
          </p:cNvSpPr>
          <p:nvPr/>
        </p:nvSpPr>
        <p:spPr bwMode="auto">
          <a:xfrm>
            <a:off x="5867400" y="6477000"/>
            <a:ext cx="3200400" cy="261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a:buFontTx/>
              <a:buChar char="©"/>
              <a:defRPr/>
            </a:pPr>
            <a:r>
              <a:rPr lang="en-US" altLang="ko-KR" sz="1100" i="0" dirty="0">
                <a:latin typeface="Arial" charset="0"/>
                <a:ea typeface="굴림" charset="0"/>
              </a:rPr>
              <a:t> 2012 </a:t>
            </a:r>
            <a:r>
              <a:rPr lang="en-US" altLang="ko-KR" sz="1100" b="1" i="0" dirty="0">
                <a:latin typeface="Arial" charset="0"/>
                <a:ea typeface="굴림" charset="0"/>
              </a:rPr>
              <a:t>Human Dynamics International</a:t>
            </a:r>
            <a:endParaRPr lang="en-US" altLang="ko-KR" sz="1100" b="1" dirty="0">
              <a:latin typeface="Lucida Sans" charset="0"/>
              <a:ea typeface="굴림" charset="0"/>
            </a:endParaRPr>
          </a:p>
        </p:txBody>
      </p:sp>
      <p:pic>
        <p:nvPicPr>
          <p:cNvPr id="1027" name="Bildobjekt 1">
            <a:extLst>
              <a:ext uri="{FF2B5EF4-FFF2-40B4-BE49-F238E27FC236}">
                <a16:creationId xmlns:a16="http://schemas.microsoft.com/office/drawing/2014/main" id="{BAC60FF2-3EB4-4CAF-ACCB-AFEEE7EDEDB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24750" y="93663"/>
            <a:ext cx="10144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ruta 1">
            <a:extLst>
              <a:ext uri="{FF2B5EF4-FFF2-40B4-BE49-F238E27FC236}">
                <a16:creationId xmlns:a16="http://schemas.microsoft.com/office/drawing/2014/main" id="{72797435-D4C0-4ECA-8E20-B884B1570446}"/>
              </a:ext>
            </a:extLst>
          </p:cNvPr>
          <p:cNvSpPr txBox="1">
            <a:spLocks noChangeArrowheads="1"/>
          </p:cNvSpPr>
          <p:nvPr userDrawn="1"/>
        </p:nvSpPr>
        <p:spPr bwMode="auto">
          <a:xfrm>
            <a:off x="463550" y="6384925"/>
            <a:ext cx="184150"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charset="0"/>
                <a:ea typeface="굴림" charset="0"/>
                <a:cs typeface="굴림" charset="0"/>
              </a:defRPr>
            </a:lvl1pPr>
            <a:lvl2pPr marL="742950" indent="-285750" eaLnBrk="0" hangingPunct="0">
              <a:defRPr sz="1600" i="1">
                <a:solidFill>
                  <a:schemeClr val="tx1"/>
                </a:solidFill>
                <a:latin typeface="Arial" charset="0"/>
                <a:ea typeface="굴림" charset="0"/>
                <a:cs typeface="굴림" charset="0"/>
              </a:defRPr>
            </a:lvl2pPr>
            <a:lvl3pPr marL="1143000" indent="-228600" eaLnBrk="0" hangingPunct="0">
              <a:defRPr sz="1600" i="1">
                <a:solidFill>
                  <a:schemeClr val="tx1"/>
                </a:solidFill>
                <a:latin typeface="Arial" charset="0"/>
                <a:ea typeface="굴림" charset="0"/>
                <a:cs typeface="굴림" charset="0"/>
              </a:defRPr>
            </a:lvl3pPr>
            <a:lvl4pPr marL="1600200" indent="-228600" eaLnBrk="0" hangingPunct="0">
              <a:defRPr sz="1600" i="1">
                <a:solidFill>
                  <a:schemeClr val="tx1"/>
                </a:solidFill>
                <a:latin typeface="Arial" charset="0"/>
                <a:ea typeface="굴림" charset="0"/>
                <a:cs typeface="굴림" charset="0"/>
              </a:defRPr>
            </a:lvl4pPr>
            <a:lvl5pPr marL="2057400" indent="-228600" eaLnBrk="0" hangingPunct="0">
              <a:defRPr sz="1600" i="1">
                <a:solidFill>
                  <a:schemeClr val="tx1"/>
                </a:solidFill>
                <a:latin typeface="Arial" charset="0"/>
                <a:ea typeface="굴림" charset="0"/>
                <a:cs typeface="굴림" charset="0"/>
              </a:defRPr>
            </a:lvl5pPr>
            <a:lvl6pPr marL="2514600" indent="-228600" eaLnBrk="0" fontAlgn="base" hangingPunct="0">
              <a:spcBef>
                <a:spcPct val="50000"/>
              </a:spcBef>
              <a:spcAft>
                <a:spcPct val="0"/>
              </a:spcAft>
              <a:defRPr sz="1600" i="1">
                <a:solidFill>
                  <a:schemeClr val="tx1"/>
                </a:solidFill>
                <a:latin typeface="Arial" charset="0"/>
                <a:ea typeface="굴림" charset="0"/>
                <a:cs typeface="굴림" charset="0"/>
              </a:defRPr>
            </a:lvl6pPr>
            <a:lvl7pPr marL="2971800" indent="-228600" eaLnBrk="0" fontAlgn="base" hangingPunct="0">
              <a:spcBef>
                <a:spcPct val="50000"/>
              </a:spcBef>
              <a:spcAft>
                <a:spcPct val="0"/>
              </a:spcAft>
              <a:defRPr sz="1600" i="1">
                <a:solidFill>
                  <a:schemeClr val="tx1"/>
                </a:solidFill>
                <a:latin typeface="Arial" charset="0"/>
                <a:ea typeface="굴림" charset="0"/>
                <a:cs typeface="굴림" charset="0"/>
              </a:defRPr>
            </a:lvl7pPr>
            <a:lvl8pPr marL="3429000" indent="-228600" eaLnBrk="0" fontAlgn="base" hangingPunct="0">
              <a:spcBef>
                <a:spcPct val="50000"/>
              </a:spcBef>
              <a:spcAft>
                <a:spcPct val="0"/>
              </a:spcAft>
              <a:defRPr sz="1600" i="1">
                <a:solidFill>
                  <a:schemeClr val="tx1"/>
                </a:solidFill>
                <a:latin typeface="Arial" charset="0"/>
                <a:ea typeface="굴림" charset="0"/>
                <a:cs typeface="굴림" charset="0"/>
              </a:defRPr>
            </a:lvl8pPr>
            <a:lvl9pPr marL="3886200" indent="-228600" eaLnBrk="0" fontAlgn="base" hangingPunct="0">
              <a:spcBef>
                <a:spcPct val="50000"/>
              </a:spcBef>
              <a:spcAft>
                <a:spcPct val="0"/>
              </a:spcAft>
              <a:defRPr sz="1600" i="1">
                <a:solidFill>
                  <a:schemeClr val="tx1"/>
                </a:solidFill>
                <a:latin typeface="Arial" charset="0"/>
                <a:ea typeface="굴림" charset="0"/>
                <a:cs typeface="굴림" charset="0"/>
              </a:defRPr>
            </a:lvl9pPr>
          </a:lstStyle>
          <a:p>
            <a:pPr eaLnBrk="1" hangingPunct="1">
              <a:defRPr/>
            </a:pPr>
            <a:endParaRPr lang="sv-SE"/>
          </a:p>
          <a:p>
            <a:pPr eaLnBrk="1" hangingPunct="1">
              <a:defRPr/>
            </a:pPr>
            <a:endParaRPr lang="sv-SE"/>
          </a:p>
        </p:txBody>
      </p:sp>
    </p:spTree>
    <p:extLst>
      <p:ext uri="{BB962C8B-B14F-4D97-AF65-F5344CB8AC3E}">
        <p14:creationId xmlns:p14="http://schemas.microsoft.com/office/powerpoint/2010/main" val="38621816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굴림" charset="0"/>
          <a:cs typeface="굴림" charset="0"/>
        </a:defRPr>
      </a:lvl2pPr>
      <a:lvl3pPr algn="ctr" rtl="0" eaLnBrk="0" fontAlgn="base" hangingPunct="0">
        <a:spcBef>
          <a:spcPct val="0"/>
        </a:spcBef>
        <a:spcAft>
          <a:spcPct val="0"/>
        </a:spcAft>
        <a:defRPr sz="4400">
          <a:solidFill>
            <a:schemeClr val="tx2"/>
          </a:solidFill>
          <a:latin typeface="Arial" charset="0"/>
          <a:ea typeface="굴림" charset="0"/>
          <a:cs typeface="굴림" charset="0"/>
        </a:defRPr>
      </a:lvl3pPr>
      <a:lvl4pPr algn="ctr" rtl="0" eaLnBrk="0" fontAlgn="base" hangingPunct="0">
        <a:spcBef>
          <a:spcPct val="0"/>
        </a:spcBef>
        <a:spcAft>
          <a:spcPct val="0"/>
        </a:spcAft>
        <a:defRPr sz="4400">
          <a:solidFill>
            <a:schemeClr val="tx2"/>
          </a:solidFill>
          <a:latin typeface="Arial" charset="0"/>
          <a:ea typeface="굴림" charset="0"/>
          <a:cs typeface="굴림" charset="0"/>
        </a:defRPr>
      </a:lvl4pPr>
      <a:lvl5pPr algn="ctr" rtl="0" eaLnBrk="0" fontAlgn="base" hangingPunct="0">
        <a:spcBef>
          <a:spcPct val="0"/>
        </a:spcBef>
        <a:spcAft>
          <a:spcPct val="0"/>
        </a:spcAft>
        <a:defRPr sz="4400">
          <a:solidFill>
            <a:schemeClr val="tx2"/>
          </a:solidFill>
          <a:latin typeface="Arial" charset="0"/>
          <a:ea typeface="굴림" charset="0"/>
          <a:cs typeface="굴림" charset="0"/>
        </a:defRPr>
      </a:lvl5pPr>
      <a:lvl6pPr marL="457200" algn="ctr" rtl="0" fontAlgn="base">
        <a:spcBef>
          <a:spcPct val="0"/>
        </a:spcBef>
        <a:spcAft>
          <a:spcPct val="0"/>
        </a:spcAft>
        <a:defRPr sz="4400">
          <a:solidFill>
            <a:schemeClr val="tx2"/>
          </a:solidFill>
          <a:latin typeface="Arial" charset="0"/>
          <a:ea typeface="굴림" charset="0"/>
          <a:cs typeface="굴림" charset="0"/>
        </a:defRPr>
      </a:lvl6pPr>
      <a:lvl7pPr marL="914400" algn="ctr" rtl="0" fontAlgn="base">
        <a:spcBef>
          <a:spcPct val="0"/>
        </a:spcBef>
        <a:spcAft>
          <a:spcPct val="0"/>
        </a:spcAft>
        <a:defRPr sz="4400">
          <a:solidFill>
            <a:schemeClr val="tx2"/>
          </a:solidFill>
          <a:latin typeface="Arial" charset="0"/>
          <a:ea typeface="굴림" charset="0"/>
          <a:cs typeface="굴림" charset="0"/>
        </a:defRPr>
      </a:lvl7pPr>
      <a:lvl8pPr marL="1371600" algn="ctr" rtl="0" fontAlgn="base">
        <a:spcBef>
          <a:spcPct val="0"/>
        </a:spcBef>
        <a:spcAft>
          <a:spcPct val="0"/>
        </a:spcAft>
        <a:defRPr sz="4400">
          <a:solidFill>
            <a:schemeClr val="tx2"/>
          </a:solidFill>
          <a:latin typeface="Arial" charset="0"/>
          <a:ea typeface="굴림" charset="0"/>
          <a:cs typeface="굴림" charset="0"/>
        </a:defRPr>
      </a:lvl8pPr>
      <a:lvl9pPr marL="1828800" algn="ctr" rtl="0" fontAlgn="base">
        <a:spcBef>
          <a:spcPct val="0"/>
        </a:spcBef>
        <a:spcAft>
          <a:spcPct val="0"/>
        </a:spcAft>
        <a:defRPr sz="4400">
          <a:solidFill>
            <a:schemeClr val="tx2"/>
          </a:solidFill>
          <a:latin typeface="Arial" charset="0"/>
          <a:ea typeface="굴림" charset="0"/>
          <a:cs typeface="굴림"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www.fermutveckling.s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6000" b="1" dirty="0">
                <a:solidFill>
                  <a:srgbClr val="7030A0"/>
                </a:solidFill>
                <a:latin typeface="Times New Roman" panose="02020603050405020304" pitchFamily="18" charset="0"/>
                <a:cs typeface="Times New Roman" panose="02020603050405020304" pitchFamily="18" charset="0"/>
              </a:rPr>
              <a:t>Action Learning</a:t>
            </a:r>
          </a:p>
        </p:txBody>
      </p:sp>
      <p:sp>
        <p:nvSpPr>
          <p:cNvPr id="3" name="Underrubrik 2"/>
          <p:cNvSpPr>
            <a:spLocks noGrp="1"/>
          </p:cNvSpPr>
          <p:nvPr>
            <p:ph type="subTitle" idx="1"/>
          </p:nvPr>
        </p:nvSpPr>
        <p:spPr>
          <a:xfrm>
            <a:off x="1371600" y="3556000"/>
            <a:ext cx="6400800" cy="2033240"/>
          </a:xfrm>
        </p:spPr>
        <p:txBody>
          <a:bodyPr>
            <a:normAutofit/>
          </a:bodyPr>
          <a:lstStyle/>
          <a:p>
            <a:r>
              <a:rPr lang="sv-SE" sz="3200" b="1" dirty="0">
                <a:solidFill>
                  <a:srgbClr val="7030A0"/>
                </a:solidFill>
                <a:latin typeface="Times New Roman" panose="02020603050405020304" pitchFamily="18" charset="0"/>
                <a:cs typeface="Times New Roman" panose="02020603050405020304" pitchFamily="18" charset="0"/>
              </a:rPr>
              <a:t>Högskolan Dalarna – digitalt  </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2021-01-29</a:t>
            </a:r>
            <a:br>
              <a:rPr lang="sv-SE" sz="3200" b="1"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Christer Ferm</a:t>
            </a:r>
            <a:br>
              <a:rPr lang="sv-SE" sz="2800"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PLU Partners AB</a:t>
            </a:r>
          </a:p>
        </p:txBody>
      </p:sp>
    </p:spTree>
    <p:extLst>
      <p:ext uri="{BB962C8B-B14F-4D97-AF65-F5344CB8AC3E}">
        <p14:creationId xmlns:p14="http://schemas.microsoft.com/office/powerpoint/2010/main" val="267869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0648"/>
            <a:ext cx="7772400" cy="4968552"/>
          </a:xfrm>
        </p:spPr>
        <p:txBody>
          <a:bodyPr>
            <a:normAutofit/>
          </a:bodyPr>
          <a:lstStyle/>
          <a:p>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827584" y="764704"/>
            <a:ext cx="7560840" cy="5040560"/>
          </a:xfrm>
        </p:spPr>
        <p:txBody>
          <a:bodyPr>
            <a:normAutofit/>
          </a:bodyPr>
          <a:lstStyle/>
          <a:p>
            <a:r>
              <a:rPr lang="sv-SE" sz="4600" b="1" u="sng" dirty="0">
                <a:solidFill>
                  <a:srgbClr val="7030A0"/>
                </a:solidFill>
                <a:latin typeface="Times New Roman" panose="02020603050405020304" pitchFamily="18" charset="0"/>
                <a:cs typeface="Times New Roman" panose="02020603050405020304" pitchFamily="18" charset="0"/>
              </a:rPr>
              <a:t>Är det skillnad på :</a:t>
            </a:r>
          </a:p>
          <a:p>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a:t>
            </a:r>
            <a:r>
              <a:rPr lang="sv-SE" sz="4000" b="1" dirty="0">
                <a:solidFill>
                  <a:srgbClr val="7030A0"/>
                </a:solidFill>
                <a:latin typeface="Times New Roman" panose="02020603050405020304" pitchFamily="18" charset="0"/>
                <a:cs typeface="Times New Roman" panose="02020603050405020304" pitchFamily="18" charset="0"/>
              </a:rPr>
              <a:t>Förståelse”</a:t>
            </a:r>
            <a:br>
              <a:rPr lang="sv-SE" sz="4000" b="1" dirty="0">
                <a:solidFill>
                  <a:srgbClr val="7030A0"/>
                </a:solidFill>
                <a:latin typeface="Times New Roman" panose="02020603050405020304" pitchFamily="18" charset="0"/>
                <a:cs typeface="Times New Roman" panose="02020603050405020304" pitchFamily="18" charset="0"/>
              </a:rPr>
            </a:br>
            <a:r>
              <a:rPr lang="sv-SE" sz="4000" b="1" dirty="0">
                <a:solidFill>
                  <a:srgbClr val="7030A0"/>
                </a:solidFill>
                <a:latin typeface="Times New Roman" panose="02020603050405020304" pitchFamily="18" charset="0"/>
                <a:cs typeface="Times New Roman" panose="02020603050405020304" pitchFamily="18" charset="0"/>
              </a:rPr>
              <a:t>och</a:t>
            </a:r>
            <a:br>
              <a:rPr lang="sv-SE" sz="4000" b="1" dirty="0">
                <a:solidFill>
                  <a:srgbClr val="7030A0"/>
                </a:solidFill>
                <a:latin typeface="Times New Roman" panose="02020603050405020304" pitchFamily="18" charset="0"/>
                <a:cs typeface="Times New Roman" panose="02020603050405020304" pitchFamily="18" charset="0"/>
              </a:rPr>
            </a:br>
            <a:r>
              <a:rPr lang="sv-SE" sz="4000" b="1" dirty="0">
                <a:solidFill>
                  <a:srgbClr val="7030A0"/>
                </a:solidFill>
                <a:latin typeface="Times New Roman" panose="02020603050405020304" pitchFamily="18" charset="0"/>
                <a:cs typeface="Times New Roman" panose="02020603050405020304" pitchFamily="18" charset="0"/>
              </a:rPr>
              <a:t>”Föreställning”</a:t>
            </a:r>
            <a:br>
              <a:rPr lang="sv-SE" sz="4000" b="1" dirty="0">
                <a:solidFill>
                  <a:srgbClr val="7030A0"/>
                </a:solidFill>
                <a:latin typeface="Times New Roman" panose="02020603050405020304" pitchFamily="18" charset="0"/>
                <a:cs typeface="Times New Roman" panose="02020603050405020304" pitchFamily="18" charset="0"/>
              </a:rPr>
            </a:br>
            <a:br>
              <a:rPr lang="sv-SE" sz="4000" b="1" dirty="0">
                <a:solidFill>
                  <a:srgbClr val="7030A0"/>
                </a:solidFill>
                <a:latin typeface="Times New Roman" panose="02020603050405020304" pitchFamily="18" charset="0"/>
                <a:cs typeface="Times New Roman" panose="02020603050405020304" pitchFamily="18" charset="0"/>
              </a:rPr>
            </a:br>
            <a:r>
              <a:rPr lang="sv-SE" sz="4000" b="1" dirty="0">
                <a:solidFill>
                  <a:srgbClr val="7030A0"/>
                </a:solidFill>
                <a:latin typeface="Times New Roman" panose="02020603050405020304" pitchFamily="18" charset="0"/>
                <a:cs typeface="Times New Roman" panose="02020603050405020304" pitchFamily="18" charset="0"/>
              </a:rPr>
              <a:t>Vad/vilken är skillnaden?</a:t>
            </a:r>
          </a:p>
        </p:txBody>
      </p:sp>
    </p:spTree>
    <p:extLst>
      <p:ext uri="{BB962C8B-B14F-4D97-AF65-F5344CB8AC3E}">
        <p14:creationId xmlns:p14="http://schemas.microsoft.com/office/powerpoint/2010/main" val="5997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692696"/>
            <a:ext cx="8229600" cy="4464496"/>
          </a:xfrm>
        </p:spPr>
        <p:txBody>
          <a:bodyPr>
            <a:normAutofit/>
          </a:bodyPr>
          <a:lstStyle/>
          <a:p>
            <a:r>
              <a:rPr lang="sv-SE" b="1" dirty="0">
                <a:solidFill>
                  <a:srgbClr val="7030A0"/>
                </a:solidFill>
                <a:latin typeface="Times New Roman" panose="02020603050405020304" pitchFamily="18" charset="0"/>
                <a:cs typeface="Times New Roman" panose="02020603050405020304" pitchFamily="18" charset="0"/>
              </a:rPr>
              <a:t>Några grundtankar i AL</a:t>
            </a:r>
            <a:br>
              <a:rPr lang="sv-SE" sz="3600" b="1" dirty="0">
                <a:solidFill>
                  <a:srgbClr val="7030A0"/>
                </a:solidFill>
                <a:latin typeface="Times New Roman" panose="02020603050405020304" pitchFamily="18" charset="0"/>
                <a:cs typeface="Times New Roman" panose="02020603050405020304" pitchFamily="18" charset="0"/>
              </a:rPr>
            </a:br>
            <a:r>
              <a:rPr lang="sv-SE" sz="3600" b="1" dirty="0">
                <a:solidFill>
                  <a:srgbClr val="7030A0"/>
                </a:solidFill>
                <a:latin typeface="Times New Roman" panose="02020603050405020304" pitchFamily="18" charset="0"/>
                <a:cs typeface="Times New Roman" panose="02020603050405020304" pitchFamily="18" charset="0"/>
              </a:rPr>
              <a:t>A. Förståelse</a:t>
            </a:r>
            <a:br>
              <a:rPr lang="sv-SE" sz="3600" b="1" dirty="0">
                <a:solidFill>
                  <a:srgbClr val="7030A0"/>
                </a:solidFill>
                <a:latin typeface="Times New Roman" panose="02020603050405020304" pitchFamily="18" charset="0"/>
                <a:cs typeface="Times New Roman" panose="02020603050405020304" pitchFamily="18" charset="0"/>
              </a:rPr>
            </a:br>
            <a:br>
              <a:rPr lang="sv-SE" sz="36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2" name="Platshållare för innehåll 1"/>
          <p:cNvSpPr>
            <a:spLocks noGrp="1"/>
          </p:cNvSpPr>
          <p:nvPr>
            <p:ph idx="1"/>
          </p:nvPr>
        </p:nvSpPr>
        <p:spPr>
          <a:xfrm>
            <a:off x="872067" y="2060848"/>
            <a:ext cx="7408333" cy="4608512"/>
          </a:xfrm>
        </p:spPr>
        <p:txBody>
          <a:bodyPr>
            <a:normAutofit fontScale="25000" lnSpcReduction="20000"/>
          </a:bodyPr>
          <a:lstStyle/>
          <a:p>
            <a:pPr marL="0" indent="0">
              <a:buNone/>
            </a:pPr>
            <a:r>
              <a:rPr lang="sv-SE" sz="11200" b="1" dirty="0">
                <a:solidFill>
                  <a:srgbClr val="7030A0"/>
                </a:solidFill>
                <a:latin typeface="Times New Roman" panose="02020603050405020304" pitchFamily="18" charset="0"/>
                <a:cs typeface="Times New Roman" panose="02020603050405020304" pitchFamily="18" charset="0"/>
              </a:rPr>
              <a:t>Man kan inte förändra något man inte har förstått</a:t>
            </a:r>
            <a:br>
              <a:rPr lang="sv-SE" sz="11200" b="1" dirty="0">
                <a:solidFill>
                  <a:srgbClr val="7030A0"/>
                </a:solidFill>
                <a:latin typeface="Times New Roman" panose="02020603050405020304" pitchFamily="18" charset="0"/>
                <a:cs typeface="Times New Roman" panose="02020603050405020304" pitchFamily="18" charset="0"/>
              </a:rPr>
            </a:br>
            <a:r>
              <a:rPr lang="sv-SE" sz="9600" dirty="0">
                <a:solidFill>
                  <a:srgbClr val="7030A0"/>
                </a:solidFill>
                <a:latin typeface="Times New Roman" panose="02020603050405020304" pitchFamily="18" charset="0"/>
                <a:cs typeface="Times New Roman" panose="02020603050405020304" pitchFamily="18" charset="0"/>
              </a:rPr>
              <a:t>(R.W. Revans)</a:t>
            </a:r>
            <a:br>
              <a:rPr lang="sv-SE" sz="11200" b="1" dirty="0">
                <a:solidFill>
                  <a:srgbClr val="7030A0"/>
                </a:solidFill>
                <a:latin typeface="Times New Roman" panose="02020603050405020304" pitchFamily="18" charset="0"/>
                <a:cs typeface="Times New Roman" panose="02020603050405020304" pitchFamily="18" charset="0"/>
              </a:rPr>
            </a:br>
            <a:br>
              <a:rPr lang="sv-SE" sz="11200" b="1" dirty="0">
                <a:solidFill>
                  <a:srgbClr val="7030A0"/>
                </a:solidFill>
                <a:latin typeface="Times New Roman" panose="02020603050405020304" pitchFamily="18" charset="0"/>
                <a:cs typeface="Times New Roman" panose="02020603050405020304" pitchFamily="18" charset="0"/>
              </a:rPr>
            </a:br>
            <a:r>
              <a:rPr lang="sv-SE" sz="11200" b="1" dirty="0">
                <a:solidFill>
                  <a:srgbClr val="7030A0"/>
                </a:solidFill>
                <a:latin typeface="Times New Roman" panose="02020603050405020304" pitchFamily="18" charset="0"/>
                <a:cs typeface="Times New Roman" panose="02020603050405020304" pitchFamily="18" charset="0"/>
              </a:rPr>
              <a:t>Ett problem som skapats på en tankenivå (MNF) kan inte lösas på samma tankenivå </a:t>
            </a:r>
            <a:r>
              <a:rPr lang="sv-SE" sz="9600" dirty="0">
                <a:solidFill>
                  <a:srgbClr val="7030A0"/>
                </a:solidFill>
                <a:latin typeface="Times New Roman" panose="02020603050405020304" pitchFamily="18" charset="0"/>
                <a:cs typeface="Times New Roman" panose="02020603050405020304" pitchFamily="18" charset="0"/>
              </a:rPr>
              <a:t>(Albert Einstein)</a:t>
            </a:r>
            <a:br>
              <a:rPr lang="sv-SE" sz="11200" b="1" dirty="0">
                <a:solidFill>
                  <a:srgbClr val="7030A0"/>
                </a:solidFill>
                <a:latin typeface="Times New Roman" panose="02020603050405020304" pitchFamily="18" charset="0"/>
                <a:cs typeface="Times New Roman" panose="02020603050405020304" pitchFamily="18" charset="0"/>
              </a:rPr>
            </a:br>
            <a:br>
              <a:rPr lang="sv-SE" sz="11200" b="1" dirty="0">
                <a:solidFill>
                  <a:srgbClr val="7030A0"/>
                </a:solidFill>
                <a:latin typeface="Times New Roman" panose="02020603050405020304" pitchFamily="18" charset="0"/>
                <a:cs typeface="Times New Roman" panose="02020603050405020304" pitchFamily="18" charset="0"/>
              </a:rPr>
            </a:br>
            <a:r>
              <a:rPr lang="sv-SE" sz="11200" b="1" dirty="0">
                <a:solidFill>
                  <a:srgbClr val="7030A0"/>
                </a:solidFill>
                <a:latin typeface="Times New Roman" panose="02020603050405020304" pitchFamily="18" charset="0"/>
                <a:cs typeface="Times New Roman" panose="02020603050405020304" pitchFamily="18" charset="0"/>
              </a:rPr>
              <a:t>Man måste ha förstått för att förstå </a:t>
            </a:r>
            <a:br>
              <a:rPr lang="sv-SE" sz="11200" b="1" dirty="0">
                <a:solidFill>
                  <a:srgbClr val="7030A0"/>
                </a:solidFill>
                <a:latin typeface="Times New Roman" panose="02020603050405020304" pitchFamily="18" charset="0"/>
                <a:cs typeface="Times New Roman" panose="02020603050405020304" pitchFamily="18" charset="0"/>
              </a:rPr>
            </a:br>
            <a:r>
              <a:rPr lang="sv-SE" sz="9600" dirty="0">
                <a:solidFill>
                  <a:srgbClr val="7030A0"/>
                </a:solidFill>
                <a:latin typeface="Times New Roman" panose="02020603050405020304" pitchFamily="18" charset="0"/>
                <a:cs typeface="Times New Roman" panose="02020603050405020304" pitchFamily="18" charset="0"/>
              </a:rPr>
              <a:t>(Torbjörn </a:t>
            </a:r>
            <a:r>
              <a:rPr lang="sv-SE" sz="9600" dirty="0" err="1">
                <a:solidFill>
                  <a:srgbClr val="7030A0"/>
                </a:solidFill>
                <a:latin typeface="Times New Roman" panose="02020603050405020304" pitchFamily="18" charset="0"/>
                <a:cs typeface="Times New Roman" panose="02020603050405020304" pitchFamily="18" charset="0"/>
              </a:rPr>
              <a:t>Stockfeldt</a:t>
            </a:r>
            <a:r>
              <a:rPr lang="sv-SE" sz="9600" dirty="0">
                <a:solidFill>
                  <a:srgbClr val="7030A0"/>
                </a:solidFill>
                <a:latin typeface="Times New Roman" panose="02020603050405020304" pitchFamily="18" charset="0"/>
                <a:cs typeface="Times New Roman" panose="02020603050405020304" pitchFamily="18" charset="0"/>
              </a:rPr>
              <a:t>)</a:t>
            </a:r>
            <a:br>
              <a:rPr lang="sv-SE" sz="11200" b="1" dirty="0">
                <a:solidFill>
                  <a:srgbClr val="7030A0"/>
                </a:solidFill>
                <a:latin typeface="Times New Roman" panose="02020603050405020304" pitchFamily="18" charset="0"/>
                <a:cs typeface="Times New Roman" panose="02020603050405020304" pitchFamily="18" charset="0"/>
              </a:rPr>
            </a:br>
            <a:br>
              <a:rPr lang="sv-SE" sz="11200" b="1" dirty="0">
                <a:solidFill>
                  <a:srgbClr val="7030A0"/>
                </a:solidFill>
                <a:latin typeface="Times New Roman" panose="02020603050405020304" pitchFamily="18" charset="0"/>
                <a:cs typeface="Times New Roman" panose="02020603050405020304" pitchFamily="18" charset="0"/>
              </a:rPr>
            </a:br>
            <a:r>
              <a:rPr lang="sv-SE" sz="11200" b="1" dirty="0">
                <a:solidFill>
                  <a:srgbClr val="7030A0"/>
                </a:solidFill>
                <a:latin typeface="Times New Roman" panose="02020603050405020304" pitchFamily="18" charset="0"/>
                <a:cs typeface="Times New Roman" panose="02020603050405020304" pitchFamily="18" charset="0"/>
              </a:rPr>
              <a:t>Min nuvarande förståelse - MNF</a:t>
            </a:r>
          </a:p>
          <a:p>
            <a:pPr marL="0" indent="0">
              <a:buNone/>
            </a:pPr>
            <a:r>
              <a:rPr lang="sv-SE" sz="9600" dirty="0">
                <a:solidFill>
                  <a:srgbClr val="7030A0"/>
                </a:solidFill>
                <a:latin typeface="Times New Roman" panose="02020603050405020304" pitchFamily="18" charset="0"/>
                <a:cs typeface="Times New Roman" panose="02020603050405020304" pitchFamily="18" charset="0"/>
              </a:rPr>
              <a:t>(Bergstrand/Ferm)</a:t>
            </a:r>
          </a:p>
          <a:p>
            <a:pPr marL="0" indent="0">
              <a:buNone/>
            </a:pPr>
            <a:br>
              <a:rPr lang="sv-SE" dirty="0"/>
            </a:br>
            <a:br>
              <a:rPr lang="sv-SE" dirty="0"/>
            </a:br>
            <a:endParaRPr lang="sv-SE" dirty="0"/>
          </a:p>
        </p:txBody>
      </p:sp>
    </p:spTree>
    <p:extLst>
      <p:ext uri="{BB962C8B-B14F-4D97-AF65-F5344CB8AC3E}">
        <p14:creationId xmlns:p14="http://schemas.microsoft.com/office/powerpoint/2010/main" val="16071861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692696"/>
            <a:ext cx="8229600" cy="4464496"/>
          </a:xfrm>
        </p:spPr>
        <p:txBody>
          <a:bodyPr>
            <a:normAutofit fontScale="90000"/>
          </a:bodyPr>
          <a:lstStyle/>
          <a:p>
            <a:r>
              <a:rPr lang="sv-SE" b="1" dirty="0">
                <a:solidFill>
                  <a:srgbClr val="7030A0"/>
                </a:solidFill>
                <a:latin typeface="Times New Roman" panose="02020603050405020304" pitchFamily="18" charset="0"/>
                <a:cs typeface="Times New Roman" panose="02020603050405020304" pitchFamily="18" charset="0"/>
              </a:rPr>
              <a:t>Några grundtankar i AL</a:t>
            </a:r>
            <a:br>
              <a:rPr lang="sv-SE" sz="3600" b="1" dirty="0">
                <a:solidFill>
                  <a:srgbClr val="7030A0"/>
                </a:solidFill>
                <a:latin typeface="Times New Roman" panose="02020603050405020304" pitchFamily="18" charset="0"/>
                <a:cs typeface="Times New Roman" panose="02020603050405020304" pitchFamily="18" charset="0"/>
              </a:rPr>
            </a:br>
            <a:r>
              <a:rPr lang="sv-SE" sz="3600" b="1" dirty="0">
                <a:solidFill>
                  <a:srgbClr val="7030A0"/>
                </a:solidFill>
                <a:latin typeface="Times New Roman" panose="02020603050405020304" pitchFamily="18" charset="0"/>
                <a:cs typeface="Times New Roman" panose="02020603050405020304" pitchFamily="18" charset="0"/>
              </a:rPr>
              <a:t>B. Friska frågor</a:t>
            </a:r>
            <a:br>
              <a:rPr lang="sv-SE" sz="3600" b="1" dirty="0">
                <a:solidFill>
                  <a:srgbClr val="7030A0"/>
                </a:solidFill>
                <a:latin typeface="Times New Roman" panose="02020603050405020304" pitchFamily="18" charset="0"/>
                <a:cs typeface="Times New Roman" panose="02020603050405020304" pitchFamily="18" charset="0"/>
              </a:rPr>
            </a:br>
            <a:br>
              <a:rPr lang="sv-SE" sz="3600" b="1" dirty="0">
                <a:solidFill>
                  <a:srgbClr val="7030A0"/>
                </a:solidFill>
                <a:latin typeface="Times New Roman" panose="02020603050405020304" pitchFamily="18" charset="0"/>
                <a:cs typeface="Times New Roman" panose="02020603050405020304" pitchFamily="18" charset="0"/>
              </a:rPr>
            </a:br>
            <a:br>
              <a:rPr lang="sv-SE" sz="36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2" name="Platshållare för innehåll 1"/>
          <p:cNvSpPr>
            <a:spLocks noGrp="1"/>
          </p:cNvSpPr>
          <p:nvPr>
            <p:ph idx="1"/>
          </p:nvPr>
        </p:nvSpPr>
        <p:spPr>
          <a:xfrm>
            <a:off x="872067" y="2060848"/>
            <a:ext cx="7408333" cy="4608512"/>
          </a:xfrm>
        </p:spPr>
        <p:txBody>
          <a:bodyPr>
            <a:normAutofit/>
          </a:bodyPr>
          <a:lstStyle/>
          <a:p>
            <a:pPr marL="0" indent="0">
              <a:buNone/>
            </a:pPr>
            <a:r>
              <a:rPr lang="sv-SE" sz="2800" b="1" dirty="0">
                <a:solidFill>
                  <a:srgbClr val="7030A0"/>
                </a:solidFill>
                <a:latin typeface="Times New Roman" panose="02020603050405020304" pitchFamily="18" charset="0"/>
                <a:cs typeface="Times New Roman" panose="02020603050405020304" pitchFamily="18" charset="0"/>
              </a:rPr>
              <a:t>Friska frågor – frågor man inte vet svaret på.</a:t>
            </a:r>
            <a:br>
              <a:rPr lang="sv-SE" sz="2800" b="1" dirty="0">
                <a:solidFill>
                  <a:srgbClr val="7030A0"/>
                </a:solidFill>
                <a:latin typeface="Times New Roman" panose="02020603050405020304" pitchFamily="18" charset="0"/>
                <a:cs typeface="Times New Roman" panose="02020603050405020304" pitchFamily="18" charset="0"/>
              </a:rPr>
            </a:br>
            <a:br>
              <a:rPr lang="sv-SE" sz="2800" b="1"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Frågor för att klargöra, förstå, hjälpa och utmana.</a:t>
            </a:r>
            <a:br>
              <a:rPr lang="sv-SE" sz="2800" b="1" dirty="0">
                <a:latin typeface="Times New Roman" panose="02020603050405020304" pitchFamily="18" charset="0"/>
                <a:cs typeface="Times New Roman" panose="02020603050405020304" pitchFamily="18" charset="0"/>
              </a:rPr>
            </a:br>
            <a:br>
              <a:rPr lang="sv-SE" sz="2800" b="1" dirty="0">
                <a:latin typeface="Times New Roman" panose="02020603050405020304" pitchFamily="18" charset="0"/>
                <a:cs typeface="Times New Roman" panose="02020603050405020304" pitchFamily="18" charset="0"/>
              </a:rPr>
            </a:br>
            <a:br>
              <a:rPr lang="sv-SE" sz="2800" b="1" dirty="0">
                <a:latin typeface="Times New Roman" panose="02020603050405020304" pitchFamily="18" charset="0"/>
                <a:cs typeface="Times New Roman" panose="02020603050405020304" pitchFamily="18" charset="0"/>
              </a:rPr>
            </a:br>
            <a:br>
              <a:rPr lang="sv-SE" sz="2800" b="1" dirty="0">
                <a:latin typeface="Times New Roman" panose="02020603050405020304" pitchFamily="18" charset="0"/>
                <a:cs typeface="Times New Roman" panose="02020603050405020304" pitchFamily="18" charset="0"/>
              </a:rPr>
            </a:br>
            <a:br>
              <a:rPr lang="sv-SE" dirty="0"/>
            </a:br>
            <a:br>
              <a:rPr lang="sv-SE" dirty="0"/>
            </a:br>
            <a:endParaRPr lang="sv-SE" dirty="0"/>
          </a:p>
        </p:txBody>
      </p:sp>
    </p:spTree>
    <p:extLst>
      <p:ext uri="{BB962C8B-B14F-4D97-AF65-F5344CB8AC3E}">
        <p14:creationId xmlns:p14="http://schemas.microsoft.com/office/powerpoint/2010/main" val="31628851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692696"/>
            <a:ext cx="8229600" cy="4464496"/>
          </a:xfrm>
        </p:spPr>
        <p:txBody>
          <a:bodyPr>
            <a:normAutofit fontScale="90000"/>
          </a:bodyPr>
          <a:lstStyle/>
          <a:p>
            <a:r>
              <a:rPr lang="sv-SE" b="1" dirty="0">
                <a:solidFill>
                  <a:srgbClr val="7030A0"/>
                </a:solidFill>
                <a:latin typeface="Times New Roman" panose="02020603050405020304" pitchFamily="18" charset="0"/>
                <a:cs typeface="Times New Roman" panose="02020603050405020304" pitchFamily="18" charset="0"/>
              </a:rPr>
              <a:t>Några grundtankar i AL</a:t>
            </a:r>
            <a:br>
              <a:rPr lang="sv-SE" sz="3600" b="1" dirty="0">
                <a:solidFill>
                  <a:srgbClr val="7030A0"/>
                </a:solidFill>
                <a:latin typeface="Times New Roman" panose="02020603050405020304" pitchFamily="18" charset="0"/>
                <a:cs typeface="Times New Roman" panose="02020603050405020304" pitchFamily="18" charset="0"/>
              </a:rPr>
            </a:br>
            <a:r>
              <a:rPr lang="sv-SE" sz="3600" b="1" dirty="0">
                <a:solidFill>
                  <a:srgbClr val="7030A0"/>
                </a:solidFill>
                <a:latin typeface="Times New Roman" panose="02020603050405020304" pitchFamily="18" charset="0"/>
                <a:cs typeface="Times New Roman" panose="02020603050405020304" pitchFamily="18" charset="0"/>
              </a:rPr>
              <a:t>C. Drivkraft för lärande</a:t>
            </a:r>
            <a:br>
              <a:rPr lang="sv-SE" sz="3600" b="1" dirty="0">
                <a:solidFill>
                  <a:srgbClr val="7030A0"/>
                </a:solidFill>
                <a:latin typeface="Times New Roman" panose="02020603050405020304" pitchFamily="18" charset="0"/>
                <a:cs typeface="Times New Roman" panose="02020603050405020304" pitchFamily="18" charset="0"/>
              </a:rPr>
            </a:br>
            <a:br>
              <a:rPr lang="sv-SE" sz="3600" b="1" dirty="0">
                <a:solidFill>
                  <a:srgbClr val="7030A0"/>
                </a:solidFill>
                <a:latin typeface="Times New Roman" panose="02020603050405020304" pitchFamily="18" charset="0"/>
                <a:cs typeface="Times New Roman" panose="02020603050405020304" pitchFamily="18" charset="0"/>
              </a:rPr>
            </a:br>
            <a:br>
              <a:rPr lang="sv-SE" sz="36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2" name="Platshållare för innehåll 1"/>
          <p:cNvSpPr>
            <a:spLocks noGrp="1"/>
          </p:cNvSpPr>
          <p:nvPr>
            <p:ph idx="1"/>
          </p:nvPr>
        </p:nvSpPr>
        <p:spPr>
          <a:xfrm>
            <a:off x="872067" y="2060848"/>
            <a:ext cx="7408333" cy="4608512"/>
          </a:xfrm>
        </p:spPr>
        <p:txBody>
          <a:bodyPr>
            <a:normAutofit fontScale="47500" lnSpcReduction="20000"/>
          </a:bodyPr>
          <a:lstStyle/>
          <a:p>
            <a:pPr marL="0" indent="0">
              <a:buNone/>
            </a:pPr>
            <a:r>
              <a:rPr lang="sv-SE" sz="5100" b="1" dirty="0">
                <a:solidFill>
                  <a:srgbClr val="7030A0"/>
                </a:solidFill>
                <a:latin typeface="Times New Roman" panose="02020603050405020304" pitchFamily="18" charset="0"/>
                <a:cs typeface="Times New Roman" panose="02020603050405020304" pitchFamily="18" charset="0"/>
              </a:rPr>
              <a:t>Vi lär inte så mycket när vi är motiverade att lära som när vi är motiverade att uppnå/åstadkomma något. </a:t>
            </a:r>
            <a:br>
              <a:rPr lang="sv-SE" sz="4400" b="1" dirty="0">
                <a:solidFill>
                  <a:srgbClr val="7030A0"/>
                </a:solidFill>
                <a:latin typeface="Times New Roman" panose="02020603050405020304" pitchFamily="18" charset="0"/>
                <a:cs typeface="Times New Roman" panose="02020603050405020304" pitchFamily="18" charset="0"/>
              </a:rPr>
            </a:br>
            <a:r>
              <a:rPr lang="sv-SE" sz="4400" dirty="0">
                <a:solidFill>
                  <a:srgbClr val="7030A0"/>
                </a:solidFill>
                <a:latin typeface="Times New Roman" panose="02020603050405020304" pitchFamily="18" charset="0"/>
                <a:cs typeface="Times New Roman" panose="02020603050405020304" pitchFamily="18" charset="0"/>
              </a:rPr>
              <a:t>(David Casey)</a:t>
            </a:r>
            <a:br>
              <a:rPr lang="sv-SE" sz="4400" dirty="0">
                <a:solidFill>
                  <a:srgbClr val="7030A0"/>
                </a:solidFill>
                <a:latin typeface="Times New Roman" panose="02020603050405020304" pitchFamily="18" charset="0"/>
                <a:cs typeface="Times New Roman" panose="02020603050405020304" pitchFamily="18" charset="0"/>
              </a:rPr>
            </a:br>
            <a:br>
              <a:rPr lang="sv-SE" sz="4400" dirty="0">
                <a:solidFill>
                  <a:srgbClr val="7030A0"/>
                </a:solidFill>
                <a:latin typeface="Times New Roman" panose="02020603050405020304" pitchFamily="18" charset="0"/>
                <a:cs typeface="Times New Roman" panose="02020603050405020304" pitchFamily="18" charset="0"/>
              </a:rPr>
            </a:br>
            <a:r>
              <a:rPr lang="sv-SE" sz="5100" b="1" dirty="0">
                <a:solidFill>
                  <a:srgbClr val="7030A0"/>
                </a:solidFill>
                <a:latin typeface="Times New Roman" panose="02020603050405020304" pitchFamily="18" charset="0"/>
                <a:cs typeface="Times New Roman" panose="02020603050405020304" pitchFamily="18" charset="0"/>
              </a:rPr>
              <a:t>Den som inte vet vart den ska kommer lätt någon annanstans. </a:t>
            </a:r>
            <a:r>
              <a:rPr lang="sv-SE" sz="4400" dirty="0">
                <a:solidFill>
                  <a:srgbClr val="7030A0"/>
                </a:solidFill>
                <a:latin typeface="Times New Roman" panose="02020603050405020304" pitchFamily="18" charset="0"/>
                <a:cs typeface="Times New Roman" panose="02020603050405020304" pitchFamily="18" charset="0"/>
              </a:rPr>
              <a:t>(Peter Lawrence)</a:t>
            </a:r>
            <a:br>
              <a:rPr lang="sv-SE" sz="4400" dirty="0">
                <a:solidFill>
                  <a:srgbClr val="7030A0"/>
                </a:solidFill>
                <a:latin typeface="Times New Roman" panose="02020603050405020304" pitchFamily="18" charset="0"/>
                <a:cs typeface="Times New Roman" panose="02020603050405020304" pitchFamily="18" charset="0"/>
              </a:rPr>
            </a:br>
            <a:br>
              <a:rPr lang="sv-SE" sz="4400" dirty="0">
                <a:solidFill>
                  <a:srgbClr val="7030A0"/>
                </a:solidFill>
                <a:latin typeface="Times New Roman" panose="02020603050405020304" pitchFamily="18" charset="0"/>
                <a:cs typeface="Times New Roman" panose="02020603050405020304" pitchFamily="18" charset="0"/>
              </a:rPr>
            </a:br>
            <a:r>
              <a:rPr lang="sv-SE" sz="5100" b="1" dirty="0">
                <a:solidFill>
                  <a:srgbClr val="7030A0"/>
                </a:solidFill>
                <a:latin typeface="Times New Roman" panose="02020603050405020304" pitchFamily="18" charset="0"/>
                <a:cs typeface="Times New Roman" panose="02020603050405020304" pitchFamily="18" charset="0"/>
              </a:rPr>
              <a:t>Det finns mitt i skogen en oväntad glänta som bara kan hittas av den som gått vilse.</a:t>
            </a:r>
            <a:br>
              <a:rPr lang="sv-SE" sz="4400" dirty="0">
                <a:latin typeface="Times New Roman" panose="02020603050405020304" pitchFamily="18" charset="0"/>
                <a:cs typeface="Times New Roman" panose="02020603050405020304" pitchFamily="18" charset="0"/>
              </a:rPr>
            </a:br>
            <a:r>
              <a:rPr lang="sv-SE" sz="4400" dirty="0">
                <a:solidFill>
                  <a:srgbClr val="7030A0"/>
                </a:solidFill>
                <a:latin typeface="Times New Roman" panose="02020603050405020304" pitchFamily="18" charset="0"/>
                <a:cs typeface="Times New Roman" panose="02020603050405020304" pitchFamily="18" charset="0"/>
              </a:rPr>
              <a:t>(Tomas Tranströmer)</a:t>
            </a:r>
            <a:br>
              <a:rPr lang="sv-SE" sz="4400" b="1" dirty="0">
                <a:latin typeface="Times New Roman" panose="02020603050405020304" pitchFamily="18" charset="0"/>
                <a:cs typeface="Times New Roman" panose="02020603050405020304" pitchFamily="18" charset="0"/>
              </a:rPr>
            </a:br>
            <a:br>
              <a:rPr lang="sv-SE" sz="4400" b="1" dirty="0">
                <a:latin typeface="Times New Roman" panose="02020603050405020304" pitchFamily="18" charset="0"/>
                <a:cs typeface="Times New Roman" panose="02020603050405020304" pitchFamily="18" charset="0"/>
              </a:rPr>
            </a:br>
            <a:r>
              <a:rPr lang="sv-SE" sz="5100" b="1" dirty="0">
                <a:solidFill>
                  <a:srgbClr val="7030A0"/>
                </a:solidFill>
                <a:latin typeface="Times New Roman" panose="02020603050405020304" pitchFamily="18" charset="0"/>
                <a:cs typeface="Times New Roman" panose="02020603050405020304" pitchFamily="18" charset="0"/>
              </a:rPr>
              <a:t>Jag har inga speciella talanger, jag är bara passionerat nyfiken.</a:t>
            </a:r>
            <a:br>
              <a:rPr lang="sv-SE" sz="4400" b="1" dirty="0">
                <a:solidFill>
                  <a:srgbClr val="7030A0"/>
                </a:solidFill>
                <a:latin typeface="Times New Roman" panose="02020603050405020304" pitchFamily="18" charset="0"/>
                <a:cs typeface="Times New Roman" panose="02020603050405020304" pitchFamily="18" charset="0"/>
              </a:rPr>
            </a:br>
            <a:r>
              <a:rPr lang="sv-SE" sz="4400" dirty="0">
                <a:solidFill>
                  <a:srgbClr val="7030A0"/>
                </a:solidFill>
                <a:latin typeface="Times New Roman" panose="02020603050405020304" pitchFamily="18" charset="0"/>
                <a:cs typeface="Times New Roman" panose="02020603050405020304" pitchFamily="18" charset="0"/>
              </a:rPr>
              <a:t>(Albert Einstein)</a:t>
            </a:r>
            <a:br>
              <a:rPr lang="sv-SE" sz="2800" b="1" dirty="0">
                <a:latin typeface="Times New Roman" panose="02020603050405020304" pitchFamily="18" charset="0"/>
                <a:cs typeface="Times New Roman" panose="02020603050405020304" pitchFamily="18" charset="0"/>
              </a:rPr>
            </a:br>
            <a:br>
              <a:rPr lang="sv-SE" sz="2800" b="1" dirty="0">
                <a:latin typeface="Times New Roman" panose="02020603050405020304" pitchFamily="18" charset="0"/>
                <a:cs typeface="Times New Roman" panose="02020603050405020304" pitchFamily="18" charset="0"/>
              </a:rPr>
            </a:br>
            <a:br>
              <a:rPr lang="sv-SE" dirty="0"/>
            </a:br>
            <a:br>
              <a:rPr lang="sv-SE" dirty="0"/>
            </a:br>
            <a:endParaRPr lang="sv-SE" dirty="0"/>
          </a:p>
        </p:txBody>
      </p:sp>
    </p:spTree>
    <p:extLst>
      <p:ext uri="{BB962C8B-B14F-4D97-AF65-F5344CB8AC3E}">
        <p14:creationId xmlns:p14="http://schemas.microsoft.com/office/powerpoint/2010/main" val="377362912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9" name="Flödesschema: Koppling 8">
            <a:extLst>
              <a:ext uri="{FF2B5EF4-FFF2-40B4-BE49-F238E27FC236}">
                <a16:creationId xmlns:a16="http://schemas.microsoft.com/office/drawing/2014/main" id="{88D6075D-D85D-4A8B-A4A6-2D8CF3F25150}"/>
              </a:ext>
            </a:extLst>
          </p:cNvPr>
          <p:cNvSpPr/>
          <p:nvPr/>
        </p:nvSpPr>
        <p:spPr>
          <a:xfrm>
            <a:off x="3995936" y="3530625"/>
            <a:ext cx="792088" cy="6904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lödesschema: Koppling 7">
            <a:extLst>
              <a:ext uri="{FF2B5EF4-FFF2-40B4-BE49-F238E27FC236}">
                <a16:creationId xmlns:a16="http://schemas.microsoft.com/office/drawing/2014/main" id="{23B95696-3483-47E8-8B4C-B630E916418E}"/>
              </a:ext>
            </a:extLst>
          </p:cNvPr>
          <p:cNvSpPr/>
          <p:nvPr/>
        </p:nvSpPr>
        <p:spPr>
          <a:xfrm>
            <a:off x="7380312" y="2132856"/>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lödesschema: Koppling 5">
            <a:extLst>
              <a:ext uri="{FF2B5EF4-FFF2-40B4-BE49-F238E27FC236}">
                <a16:creationId xmlns:a16="http://schemas.microsoft.com/office/drawing/2014/main" id="{23730A1D-4A72-4098-B7EC-6950A65E9FDA}"/>
              </a:ext>
            </a:extLst>
          </p:cNvPr>
          <p:cNvSpPr/>
          <p:nvPr/>
        </p:nvSpPr>
        <p:spPr>
          <a:xfrm>
            <a:off x="3995936" y="2132856"/>
            <a:ext cx="792088" cy="7200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14" name="Google Shape;1614;p195"/>
          <p:cNvSpPr txBox="1">
            <a:spLocks noGrp="1"/>
          </p:cNvSpPr>
          <p:nvPr>
            <p:ph type="body" idx="1"/>
          </p:nvPr>
        </p:nvSpPr>
        <p:spPr>
          <a:xfrm>
            <a:off x="-75" y="0"/>
            <a:ext cx="9144000" cy="6858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r>
              <a:rPr lang="sv-SE" sz="4400" b="1" dirty="0">
                <a:solidFill>
                  <a:srgbClr val="7030A0"/>
                </a:solidFill>
                <a:latin typeface="Times New Roman" panose="02020603050405020304" pitchFamily="18" charset="0"/>
                <a:cs typeface="Times New Roman" panose="02020603050405020304" pitchFamily="18" charset="0"/>
              </a:rPr>
              <a:t>MNF</a:t>
            </a: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 Min Nuvarande Förståelse</a:t>
            </a:r>
            <a:br>
              <a:rPr lang="sv-SE" sz="4400" b="1" dirty="0">
                <a:solidFill>
                  <a:srgbClr val="7030A0"/>
                </a:solidFill>
                <a:latin typeface="Times New Roman" panose="02020603050405020304" pitchFamily="18" charset="0"/>
                <a:cs typeface="Times New Roman" panose="02020603050405020304" pitchFamily="18" charset="0"/>
              </a:rPr>
            </a:br>
            <a:br>
              <a:rPr lang="sv-SE" sz="4400" b="1" dirty="0">
                <a:solidFill>
                  <a:srgbClr val="7030A0"/>
                </a:solidFill>
                <a:latin typeface="Times New Roman" panose="02020603050405020304" pitchFamily="18" charset="0"/>
                <a:cs typeface="Times New Roman" panose="02020603050405020304" pitchFamily="18" charset="0"/>
              </a:rPr>
            </a:br>
            <a:r>
              <a:rPr lang="sv-SE" sz="4400" dirty="0">
                <a:solidFill>
                  <a:srgbClr val="7030A0"/>
                </a:solidFill>
                <a:latin typeface="Times New Roman" panose="02020603050405020304" pitchFamily="18" charset="0"/>
                <a:cs typeface="Times New Roman" panose="02020603050405020304" pitchFamily="18" charset="0"/>
              </a:rPr>
              <a:t>Nivå 2</a:t>
            </a:r>
            <a:r>
              <a:rPr lang="sv-SE" sz="4400" b="1" dirty="0">
                <a:solidFill>
                  <a:srgbClr val="7030A0"/>
                </a:solidFill>
                <a:latin typeface="Times New Roman" panose="02020603050405020304" pitchFamily="18" charset="0"/>
                <a:cs typeface="Times New Roman" panose="02020603050405020304" pitchFamily="18" charset="0"/>
              </a:rPr>
              <a:t>.…………P2……………P3…..</a:t>
            </a:r>
            <a:br>
              <a:rPr lang="sv-SE" sz="4400" b="1" dirty="0">
                <a:solidFill>
                  <a:srgbClr val="7030A0"/>
                </a:solidFill>
                <a:latin typeface="Times New Roman" panose="02020603050405020304" pitchFamily="18" charset="0"/>
                <a:cs typeface="Times New Roman" panose="02020603050405020304" pitchFamily="18" charset="0"/>
              </a:rPr>
            </a:br>
            <a:br>
              <a:rPr lang="sv-SE" sz="4400" b="1" dirty="0">
                <a:solidFill>
                  <a:srgbClr val="7030A0"/>
                </a:solidFill>
                <a:latin typeface="Times New Roman" panose="02020603050405020304" pitchFamily="18" charset="0"/>
                <a:cs typeface="Times New Roman" panose="02020603050405020304" pitchFamily="18" charset="0"/>
              </a:rPr>
            </a:br>
            <a:r>
              <a:rPr lang="sv-SE" sz="4400" dirty="0">
                <a:solidFill>
                  <a:srgbClr val="7030A0"/>
                </a:solidFill>
                <a:latin typeface="Times New Roman" panose="02020603050405020304" pitchFamily="18" charset="0"/>
                <a:cs typeface="Times New Roman" panose="02020603050405020304" pitchFamily="18" charset="0"/>
              </a:rPr>
              <a:t>Nivå 1</a:t>
            </a:r>
            <a:r>
              <a:rPr lang="sv-SE" sz="4400" b="1" dirty="0">
                <a:solidFill>
                  <a:srgbClr val="7030A0"/>
                </a:solidFill>
                <a:latin typeface="Times New Roman" panose="02020603050405020304" pitchFamily="18" charset="0"/>
                <a:cs typeface="Times New Roman" panose="02020603050405020304" pitchFamily="18" charset="0"/>
              </a:rPr>
              <a:t>.…………P1………………......</a:t>
            </a:r>
            <a:endParaRPr sz="4400" b="1" dirty="0">
              <a:solidFill>
                <a:srgbClr val="7030A0"/>
              </a:solidFill>
              <a:latin typeface="Times New Roman" panose="02020603050405020304" pitchFamily="18" charset="0"/>
              <a:cs typeface="Times New Roman" panose="02020603050405020304" pitchFamily="18" charset="0"/>
            </a:endParaRPr>
          </a:p>
        </p:txBody>
      </p:sp>
      <p:cxnSp>
        <p:nvCxnSpPr>
          <p:cNvPr id="4" name="Rak pilkoppling 3">
            <a:extLst>
              <a:ext uri="{FF2B5EF4-FFF2-40B4-BE49-F238E27FC236}">
                <a16:creationId xmlns:a16="http://schemas.microsoft.com/office/drawing/2014/main" id="{4B80AA02-66A1-44D3-AB49-C5988FD1C837}"/>
              </a:ext>
            </a:extLst>
          </p:cNvPr>
          <p:cNvCxnSpPr/>
          <p:nvPr/>
        </p:nvCxnSpPr>
        <p:spPr>
          <a:xfrm flipV="1">
            <a:off x="4788024" y="2708920"/>
            <a:ext cx="1260000" cy="129614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2CE3F970-42BB-47F2-B9BB-D0869A857145}"/>
              </a:ext>
            </a:extLst>
          </p:cNvPr>
          <p:cNvSpPr txBox="1"/>
          <p:nvPr/>
        </p:nvSpPr>
        <p:spPr>
          <a:xfrm>
            <a:off x="3851920" y="3068960"/>
            <a:ext cx="3240360" cy="523220"/>
          </a:xfrm>
          <a:prstGeom prst="rect">
            <a:avLst/>
          </a:prstGeom>
          <a:noFill/>
        </p:spPr>
        <p:txBody>
          <a:bodyPr wrap="square" rtlCol="0">
            <a:spAutoFit/>
          </a:bodyPr>
          <a:lstStyle/>
          <a:p>
            <a:r>
              <a:rPr lang="sv-SE" sz="2800" b="1" dirty="0">
                <a:latin typeface="Times New Roman" panose="02020603050405020304" pitchFamily="18" charset="0"/>
                <a:cs typeface="Times New Roman" panose="02020603050405020304" pitchFamily="18" charset="0"/>
              </a:rPr>
              <a:t>Lärande -  Kris</a:t>
            </a:r>
          </a:p>
        </p:txBody>
      </p:sp>
    </p:spTree>
    <p:extLst>
      <p:ext uri="{BB962C8B-B14F-4D97-AF65-F5344CB8AC3E}">
        <p14:creationId xmlns:p14="http://schemas.microsoft.com/office/powerpoint/2010/main" val="21434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ubrik 1">
            <a:extLst>
              <a:ext uri="{FF2B5EF4-FFF2-40B4-BE49-F238E27FC236}">
                <a16:creationId xmlns:a16="http://schemas.microsoft.com/office/drawing/2014/main" id="{FA5D9A03-E471-49C5-8937-1D8C2E11A8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algn="l"/>
            <a:r>
              <a:rPr lang="sv-SE" altLang="sv-SE" b="1"/>
              <a:t>Grundläggande strukturer och processer</a:t>
            </a:r>
          </a:p>
        </p:txBody>
      </p:sp>
      <p:grpSp>
        <p:nvGrpSpPr>
          <p:cNvPr id="29698" name="Grupp 4">
            <a:extLst>
              <a:ext uri="{FF2B5EF4-FFF2-40B4-BE49-F238E27FC236}">
                <a16:creationId xmlns:a16="http://schemas.microsoft.com/office/drawing/2014/main" id="{84074BA3-832A-41D7-9B80-2C4F0986082D}"/>
              </a:ext>
            </a:extLst>
          </p:cNvPr>
          <p:cNvGrpSpPr>
            <a:grpSpLocks/>
          </p:cNvGrpSpPr>
          <p:nvPr/>
        </p:nvGrpSpPr>
        <p:grpSpPr bwMode="auto">
          <a:xfrm>
            <a:off x="876300" y="1371600"/>
            <a:ext cx="6648450" cy="4576763"/>
            <a:chOff x="876300" y="1371600"/>
            <a:chExt cx="6648450" cy="4576763"/>
          </a:xfrm>
        </p:grpSpPr>
        <p:pic>
          <p:nvPicPr>
            <p:cNvPr id="29699" name="Picture 18" descr="C:\Output from December\010401 - human\r-6.tif">
              <a:extLst>
                <a:ext uri="{FF2B5EF4-FFF2-40B4-BE49-F238E27FC236}">
                  <a16:creationId xmlns:a16="http://schemas.microsoft.com/office/drawing/2014/main" id="{A37B8478-F55D-44F4-8111-FD8451C52BE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300" y="1371600"/>
              <a:ext cx="66484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a:extLst>
                <a:ext uri="{FF2B5EF4-FFF2-40B4-BE49-F238E27FC236}">
                  <a16:creationId xmlns:a16="http://schemas.microsoft.com/office/drawing/2014/main" id="{7FFE364A-69B9-44D0-9E30-0E71CDC21F60}"/>
                </a:ext>
              </a:extLst>
            </p:cNvPr>
            <p:cNvSpPr txBox="1">
              <a:spLocks noChangeArrowheads="1"/>
            </p:cNvSpPr>
            <p:nvPr/>
          </p:nvSpPr>
          <p:spPr bwMode="auto">
            <a:xfrm>
              <a:off x="3276600" y="2514600"/>
              <a:ext cx="18288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2400" b="1" i="0" u="none" strike="noStrike" kern="1200" cap="none" spc="0" normalizeH="0" baseline="0" noProof="0" dirty="0" err="1">
                  <a:ln>
                    <a:noFill/>
                  </a:ln>
                  <a:solidFill>
                    <a:srgbClr val="000000"/>
                  </a:solidFill>
                  <a:effectLst/>
                  <a:uLnTx/>
                  <a:uFillTx/>
                  <a:latin typeface="Arial" charset="0"/>
                  <a:ea typeface="굴림" charset="0"/>
                </a:rPr>
                <a:t>Beteende</a:t>
              </a:r>
              <a:endParaRPr kumimoji="0" lang="en-US" altLang="ko-KR" sz="2400" b="1" i="0" u="none" strike="noStrike" kern="1200" cap="none" spc="0" normalizeH="0" baseline="0" noProof="0" dirty="0">
                <a:ln>
                  <a:noFill/>
                </a:ln>
                <a:solidFill>
                  <a:srgbClr val="000000"/>
                </a:solidFill>
                <a:effectLst/>
                <a:uLnTx/>
                <a:uFillTx/>
                <a:latin typeface="Arial" charset="0"/>
                <a:ea typeface="굴림" charset="0"/>
              </a:endParaRPr>
            </a:p>
          </p:txBody>
        </p:sp>
        <p:sp>
          <p:nvSpPr>
            <p:cNvPr id="8" name="Text Box 20">
              <a:extLst>
                <a:ext uri="{FF2B5EF4-FFF2-40B4-BE49-F238E27FC236}">
                  <a16:creationId xmlns:a16="http://schemas.microsoft.com/office/drawing/2014/main" id="{F6A3A4DC-5251-4E7C-AC7B-9E36BAAD6982}"/>
                </a:ext>
              </a:extLst>
            </p:cNvPr>
            <p:cNvSpPr txBox="1">
              <a:spLocks noChangeArrowheads="1"/>
            </p:cNvSpPr>
            <p:nvPr/>
          </p:nvSpPr>
          <p:spPr bwMode="auto">
            <a:xfrm>
              <a:off x="3348038" y="3357563"/>
              <a:ext cx="163830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2400" b="1" i="0" u="none" strike="noStrike" kern="1200" cap="none" spc="0" normalizeH="0" baseline="0" noProof="0" dirty="0" err="1">
                  <a:ln>
                    <a:noFill/>
                  </a:ln>
                  <a:solidFill>
                    <a:srgbClr val="FFFFFF"/>
                  </a:solidFill>
                  <a:effectLst/>
                  <a:uLnTx/>
                  <a:uFillTx/>
                  <a:latin typeface="Arial" charset="0"/>
                  <a:ea typeface="굴림" charset="0"/>
                </a:rPr>
                <a:t>Vanor</a:t>
              </a:r>
              <a:r>
                <a:rPr kumimoji="0" lang="en-US" altLang="ko-KR" sz="2400" b="1" i="0" u="none" strike="noStrike" kern="1200" cap="none" spc="0" normalizeH="0" baseline="0" noProof="0" dirty="0">
                  <a:ln>
                    <a:noFill/>
                  </a:ln>
                  <a:solidFill>
                    <a:srgbClr val="FFFFFF"/>
                  </a:solidFill>
                  <a:effectLst/>
                  <a:uLnTx/>
                  <a:uFillTx/>
                  <a:latin typeface="Arial" charset="0"/>
                  <a:ea typeface="굴림" charset="0"/>
                </a:rPr>
                <a:t>, </a:t>
              </a:r>
              <a:r>
                <a:rPr kumimoji="0" lang="en-US" altLang="ko-KR" sz="2400" b="1" i="0" u="none" strike="noStrike" kern="1200" cap="none" spc="0" normalizeH="0" baseline="0" noProof="0" dirty="0" err="1">
                  <a:ln>
                    <a:noFill/>
                  </a:ln>
                  <a:solidFill>
                    <a:srgbClr val="FFFFFF"/>
                  </a:solidFill>
                  <a:effectLst/>
                  <a:uLnTx/>
                  <a:uFillTx/>
                  <a:latin typeface="Arial" charset="0"/>
                  <a:ea typeface="굴림" charset="0"/>
                </a:rPr>
                <a:t>stil</a:t>
              </a:r>
              <a:r>
                <a:rPr kumimoji="0" lang="en-US" altLang="ko-KR" sz="2400" b="1" i="0" u="none" strike="noStrike" kern="1200" cap="none" spc="0" normalizeH="0" baseline="0" noProof="0" dirty="0">
                  <a:ln>
                    <a:noFill/>
                  </a:ln>
                  <a:solidFill>
                    <a:srgbClr val="FFFFFF"/>
                  </a:solidFill>
                  <a:effectLst/>
                  <a:uLnTx/>
                  <a:uFillTx/>
                  <a:latin typeface="Arial" charset="0"/>
                  <a:ea typeface="굴림" charset="0"/>
                </a:rPr>
                <a:t> </a:t>
              </a:r>
            </a:p>
          </p:txBody>
        </p:sp>
        <p:sp>
          <p:nvSpPr>
            <p:cNvPr id="9" name="Text Box 21">
              <a:extLst>
                <a:ext uri="{FF2B5EF4-FFF2-40B4-BE49-F238E27FC236}">
                  <a16:creationId xmlns:a16="http://schemas.microsoft.com/office/drawing/2014/main" id="{31F7060C-8CEE-49BF-87F8-9346A9E5BC6E}"/>
                </a:ext>
              </a:extLst>
            </p:cNvPr>
            <p:cNvSpPr txBox="1">
              <a:spLocks noChangeArrowheads="1"/>
            </p:cNvSpPr>
            <p:nvPr/>
          </p:nvSpPr>
          <p:spPr bwMode="auto">
            <a:xfrm>
              <a:off x="3059113" y="4076700"/>
              <a:ext cx="2357437"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none">
              <a:spAutoFit/>
            </a:bodyPr>
            <a:lstStyle>
              <a:lvl1pPr eaLnBrk="0" hangingPunct="0">
                <a:defRPr sz="1600" i="1">
                  <a:solidFill>
                    <a:schemeClr val="tx1"/>
                  </a:solidFill>
                  <a:latin typeface="Arial" panose="020B0604020202020204" pitchFamily="34" charset="0"/>
                  <a:ea typeface="굴림" panose="020B0600000101010101" pitchFamily="34" charset="-127"/>
                </a:defRPr>
              </a:lvl1pPr>
              <a:lvl2pPr marL="742950" indent="-285750" eaLnBrk="0" hangingPunct="0">
                <a:defRPr sz="1600" i="1">
                  <a:solidFill>
                    <a:schemeClr val="tx1"/>
                  </a:solidFill>
                  <a:latin typeface="Arial" panose="020B0604020202020204" pitchFamily="34" charset="0"/>
                  <a:ea typeface="굴림" panose="020B0600000101010101" pitchFamily="34" charset="-127"/>
                </a:defRPr>
              </a:lvl2pPr>
              <a:lvl3pPr marL="1143000" indent="-228600" eaLnBrk="0" hangingPunct="0">
                <a:defRPr sz="1600" i="1">
                  <a:solidFill>
                    <a:schemeClr val="tx1"/>
                  </a:solidFill>
                  <a:latin typeface="Arial" panose="020B0604020202020204" pitchFamily="34" charset="0"/>
                  <a:ea typeface="굴림" panose="020B0600000101010101" pitchFamily="34" charset="-127"/>
                </a:defRPr>
              </a:lvl3pPr>
              <a:lvl4pPr marL="1600200" indent="-228600" eaLnBrk="0" hangingPunct="0">
                <a:defRPr sz="1600" i="1">
                  <a:solidFill>
                    <a:schemeClr val="tx1"/>
                  </a:solidFill>
                  <a:latin typeface="Arial" panose="020B0604020202020204" pitchFamily="34" charset="0"/>
                  <a:ea typeface="굴림" panose="020B0600000101010101" pitchFamily="34" charset="-127"/>
                </a:defRPr>
              </a:lvl4pPr>
              <a:lvl5pPr marL="2057400" indent="-228600" eaLnBrk="0" hangingPunct="0">
                <a:defRPr sz="16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o-KR" altLang="sv-SE" sz="2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rPr>
                <a:t>”</a:t>
              </a:r>
              <a:r>
                <a:rPr kumimoji="0" lang="en-US" altLang="ja-JP" sz="2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rPr>
                <a:t>Personlighet</a:t>
              </a:r>
              <a:r>
                <a:rPr kumimoji="0" lang="ja-JP" altLang="en-US" sz="2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rPr>
                <a:t>”</a:t>
              </a:r>
              <a:endParaRPr kumimoji="0" lang="en-US" altLang="sv-SE" sz="2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endParaRPr>
            </a:p>
          </p:txBody>
        </p:sp>
        <p:sp>
          <p:nvSpPr>
            <p:cNvPr id="10" name="Text Box 22">
              <a:extLst>
                <a:ext uri="{FF2B5EF4-FFF2-40B4-BE49-F238E27FC236}">
                  <a16:creationId xmlns:a16="http://schemas.microsoft.com/office/drawing/2014/main" id="{0448F6CF-BD37-4B3F-A3F7-697D422B072D}"/>
                </a:ext>
              </a:extLst>
            </p:cNvPr>
            <p:cNvSpPr txBox="1">
              <a:spLocks noChangeArrowheads="1"/>
            </p:cNvSpPr>
            <p:nvPr/>
          </p:nvSpPr>
          <p:spPr bwMode="auto">
            <a:xfrm>
              <a:off x="2051050" y="4797425"/>
              <a:ext cx="43815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1600" i="1">
                  <a:solidFill>
                    <a:schemeClr val="tx1"/>
                  </a:solidFill>
                  <a:latin typeface="Arial" panose="020B0604020202020204" pitchFamily="34" charset="0"/>
                  <a:ea typeface="굴림" panose="020B0600000101010101" pitchFamily="34" charset="-127"/>
                </a:defRPr>
              </a:lvl1pPr>
              <a:lvl2pPr marL="742950" indent="-285750" eaLnBrk="0" hangingPunct="0">
                <a:defRPr sz="1600" i="1">
                  <a:solidFill>
                    <a:schemeClr val="tx1"/>
                  </a:solidFill>
                  <a:latin typeface="Arial" panose="020B0604020202020204" pitchFamily="34" charset="0"/>
                  <a:ea typeface="굴림" panose="020B0600000101010101" pitchFamily="34" charset="-127"/>
                </a:defRPr>
              </a:lvl2pPr>
              <a:lvl3pPr marL="1143000" indent="-228600" eaLnBrk="0" hangingPunct="0">
                <a:defRPr sz="1600" i="1">
                  <a:solidFill>
                    <a:schemeClr val="tx1"/>
                  </a:solidFill>
                  <a:latin typeface="Arial" panose="020B0604020202020204" pitchFamily="34" charset="0"/>
                  <a:ea typeface="굴림" panose="020B0600000101010101" pitchFamily="34" charset="-127"/>
                </a:defRPr>
              </a:lvl3pPr>
              <a:lvl4pPr marL="1600200" indent="-228600" eaLnBrk="0" hangingPunct="0">
                <a:defRPr sz="1600" i="1">
                  <a:solidFill>
                    <a:schemeClr val="tx1"/>
                  </a:solidFill>
                  <a:latin typeface="Arial" panose="020B0604020202020204" pitchFamily="34" charset="0"/>
                  <a:ea typeface="굴림" panose="020B0600000101010101" pitchFamily="34" charset="-127"/>
                </a:defRPr>
              </a:lvl4pPr>
              <a:lvl5pPr marL="2057400" indent="-228600" eaLnBrk="0" hangingPunct="0">
                <a:defRPr sz="1600" i="1">
                  <a:solidFill>
                    <a:schemeClr val="tx1"/>
                  </a:solidFill>
                  <a:latin typeface="Arial" panose="020B0604020202020204" pitchFamily="34" charset="0"/>
                  <a:ea typeface="굴림" panose="020B0600000101010101" pitchFamily="34" charset="-127"/>
                </a:defRPr>
              </a:lvl5pPr>
              <a:lvl6pPr marL="25146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6pPr>
              <a:lvl7pPr marL="29718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7pPr>
              <a:lvl8pPr marL="34290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8pPr>
              <a:lvl9pPr marL="3886200" indent="-228600" eaLnBrk="0" fontAlgn="base" hangingPunct="0">
                <a:spcBef>
                  <a:spcPct val="50000"/>
                </a:spcBef>
                <a:spcAft>
                  <a:spcPct val="0"/>
                </a:spcAft>
                <a:defRPr sz="1600" i="1">
                  <a:solidFill>
                    <a:schemeClr val="tx1"/>
                  </a:solidFill>
                  <a:latin typeface="Arial" panose="020B0604020202020204" pitchFamily="34" charset="0"/>
                  <a:ea typeface="굴림" panose="020B0600000101010101"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24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rPr>
                <a:t>Grundläggande</a:t>
              </a:r>
              <a:r>
                <a:rPr kumimoji="0" lang="en-US" altLang="ko-KR" sz="26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26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rPr>
                <a:t>strukturer och processer</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0"/>
            <a:ext cx="9144000" cy="6858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C &gt; L</a:t>
            </a: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err="1">
                <a:solidFill>
                  <a:srgbClr val="7030A0"/>
                </a:solidFill>
                <a:latin typeface="Times New Roman" panose="02020603050405020304" pitchFamily="18" charset="0"/>
                <a:cs typeface="Times New Roman" panose="02020603050405020304" pitchFamily="18" charset="0"/>
              </a:rPr>
              <a:t>Changing</a:t>
            </a:r>
            <a:r>
              <a:rPr lang="sv-SE" sz="4400" b="1" dirty="0">
                <a:solidFill>
                  <a:srgbClr val="7030A0"/>
                </a:solidFill>
                <a:latin typeface="Times New Roman" panose="02020603050405020304" pitchFamily="18" charset="0"/>
                <a:cs typeface="Times New Roman" panose="02020603050405020304" pitchFamily="18" charset="0"/>
              </a:rPr>
              <a:t> &gt; Learning</a:t>
            </a:r>
            <a:br>
              <a:rPr lang="sv-SE" sz="4400" b="1" dirty="0">
                <a:solidFill>
                  <a:srgbClr val="7030A0"/>
                </a:solidFill>
                <a:latin typeface="Times New Roman" panose="02020603050405020304" pitchFamily="18" charset="0"/>
                <a:cs typeface="Times New Roman" panose="02020603050405020304" pitchFamily="18" charset="0"/>
              </a:rPr>
            </a:b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L = P + Q</a:t>
            </a:r>
          </a:p>
          <a:p>
            <a:pPr marL="142875" lvl="0" indent="-15875" algn="ctr" rtl="0">
              <a:spcBef>
                <a:spcPts val="400"/>
              </a:spcBef>
              <a:spcAft>
                <a:spcPts val="0"/>
              </a:spcAft>
              <a:buNone/>
            </a:pPr>
            <a:r>
              <a:rPr lang="sv-SE" sz="4400" b="1" dirty="0">
                <a:solidFill>
                  <a:srgbClr val="7030A0"/>
                </a:solidFill>
                <a:latin typeface="Times New Roman" panose="02020603050405020304" pitchFamily="18" charset="0"/>
                <a:cs typeface="Times New Roman" panose="02020603050405020304" pitchFamily="18" charset="0"/>
              </a:rPr>
              <a:t>Learning = </a:t>
            </a: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err="1">
                <a:solidFill>
                  <a:srgbClr val="7030A0"/>
                </a:solidFill>
                <a:latin typeface="Times New Roman" panose="02020603050405020304" pitchFamily="18" charset="0"/>
                <a:cs typeface="Times New Roman" panose="02020603050405020304" pitchFamily="18" charset="0"/>
              </a:rPr>
              <a:t>Programed</a:t>
            </a:r>
            <a:r>
              <a:rPr lang="sv-SE" sz="4400" b="1" dirty="0">
                <a:solidFill>
                  <a:srgbClr val="7030A0"/>
                </a:solidFill>
                <a:latin typeface="Times New Roman" panose="02020603050405020304" pitchFamily="18" charset="0"/>
                <a:cs typeface="Times New Roman" panose="02020603050405020304" pitchFamily="18" charset="0"/>
              </a:rPr>
              <a:t> </a:t>
            </a:r>
            <a:r>
              <a:rPr lang="sv-SE" sz="4400" b="1" dirty="0" err="1">
                <a:solidFill>
                  <a:srgbClr val="7030A0"/>
                </a:solidFill>
                <a:latin typeface="Times New Roman" panose="02020603050405020304" pitchFamily="18" charset="0"/>
                <a:cs typeface="Times New Roman" panose="02020603050405020304" pitchFamily="18" charset="0"/>
              </a:rPr>
              <a:t>knowledge</a:t>
            </a:r>
            <a:r>
              <a:rPr lang="sv-SE" sz="4400" b="1" dirty="0">
                <a:solidFill>
                  <a:srgbClr val="7030A0"/>
                </a:solidFill>
                <a:latin typeface="Times New Roman" panose="02020603050405020304" pitchFamily="18" charset="0"/>
                <a:cs typeface="Times New Roman" panose="02020603050405020304" pitchFamily="18" charset="0"/>
              </a:rPr>
              <a:t> +</a:t>
            </a: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err="1">
                <a:solidFill>
                  <a:srgbClr val="7030A0"/>
                </a:solidFill>
                <a:latin typeface="Times New Roman" panose="02020603050405020304" pitchFamily="18" charset="0"/>
                <a:cs typeface="Times New Roman" panose="02020603050405020304" pitchFamily="18" charset="0"/>
              </a:rPr>
              <a:t>Questioning</a:t>
            </a:r>
            <a:r>
              <a:rPr lang="sv-SE" sz="4400" b="1" dirty="0">
                <a:solidFill>
                  <a:srgbClr val="7030A0"/>
                </a:solidFill>
                <a:latin typeface="Times New Roman" panose="02020603050405020304" pitchFamily="18" charset="0"/>
                <a:cs typeface="Times New Roman" panose="02020603050405020304" pitchFamily="18" charset="0"/>
              </a:rPr>
              <a:t> </a:t>
            </a:r>
            <a:r>
              <a:rPr lang="sv-SE" sz="4400" b="1" dirty="0" err="1">
                <a:solidFill>
                  <a:srgbClr val="7030A0"/>
                </a:solidFill>
                <a:latin typeface="Times New Roman" panose="02020603050405020304" pitchFamily="18" charset="0"/>
                <a:cs typeface="Times New Roman" panose="02020603050405020304" pitchFamily="18" charset="0"/>
              </a:rPr>
              <a:t>insite</a:t>
            </a:r>
            <a:endParaRPr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7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0648"/>
            <a:ext cx="7772400" cy="4968552"/>
          </a:xfrm>
        </p:spPr>
        <p:txBody>
          <a:bodyPr>
            <a:normAutofit/>
          </a:bodyPr>
          <a:lstStyle/>
          <a:p>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827584" y="764704"/>
            <a:ext cx="7560840" cy="5040560"/>
          </a:xfrm>
        </p:spPr>
        <p:txBody>
          <a:bodyPr>
            <a:normAutofit lnSpcReduction="10000"/>
          </a:bodyPr>
          <a:lstStyle/>
          <a:p>
            <a:r>
              <a:rPr lang="sv-SE" sz="4000" b="1" dirty="0">
                <a:solidFill>
                  <a:srgbClr val="7030A0"/>
                </a:solidFill>
                <a:latin typeface="Times New Roman" panose="02020603050405020304" pitchFamily="18" charset="0"/>
                <a:cs typeface="Times New Roman" panose="02020603050405020304" pitchFamily="18" charset="0"/>
              </a:rPr>
              <a:t>Olika typer av samtal</a:t>
            </a:r>
            <a:br>
              <a:rPr lang="sv-SE" sz="3200" b="1" dirty="0">
                <a:solidFill>
                  <a:srgbClr val="7030A0"/>
                </a:solidFill>
                <a:latin typeface="Times New Roman" panose="02020603050405020304" pitchFamily="18" charset="0"/>
                <a:cs typeface="Times New Roman" panose="02020603050405020304" pitchFamily="18" charset="0"/>
              </a:rPr>
            </a:b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Debatt, diskussion och dialog </a:t>
            </a:r>
          </a:p>
          <a:p>
            <a:r>
              <a:rPr lang="sv-SE" sz="3200" b="1" dirty="0">
                <a:solidFill>
                  <a:srgbClr val="7030A0"/>
                </a:solidFill>
                <a:latin typeface="Times New Roman" panose="02020603050405020304" pitchFamily="18" charset="0"/>
                <a:cs typeface="Times New Roman" panose="02020603050405020304" pitchFamily="18" charset="0"/>
              </a:rPr>
              <a:t>kommer från grekiskan och betyder olika saker :</a:t>
            </a:r>
          </a:p>
          <a:p>
            <a:r>
              <a:rPr lang="sv-SE" sz="3200" b="1" dirty="0">
                <a:solidFill>
                  <a:srgbClr val="7030A0"/>
                </a:solidFill>
                <a:latin typeface="Times New Roman" panose="02020603050405020304" pitchFamily="18" charset="0"/>
                <a:cs typeface="Times New Roman" panose="02020603050405020304" pitchFamily="18" charset="0"/>
              </a:rPr>
              <a:t>Debatt=”slå ner”</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Diskussion=”skära sönder”</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Dialog = ”genom ordet får man mening”</a:t>
            </a:r>
            <a:br>
              <a:rPr lang="sv-SE" sz="3200" b="1" dirty="0">
                <a:solidFill>
                  <a:srgbClr val="7030A0"/>
                </a:solidFill>
                <a:latin typeface="Times New Roman" panose="02020603050405020304" pitchFamily="18" charset="0"/>
                <a:cs typeface="Times New Roman" panose="02020603050405020304" pitchFamily="18" charset="0"/>
              </a:rPr>
            </a:b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Action Learning jobbar med dialog</a:t>
            </a:r>
            <a:endParaRPr lang="sv-SE"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46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46"/>
        <p:cNvGrpSpPr/>
        <p:nvPr/>
      </p:nvGrpSpPr>
      <p:grpSpPr>
        <a:xfrm>
          <a:off x="0" y="0"/>
          <a:ext cx="0" cy="0"/>
          <a:chOff x="0" y="0"/>
          <a:chExt cx="0" cy="0"/>
        </a:xfrm>
      </p:grpSpPr>
      <p:sp>
        <p:nvSpPr>
          <p:cNvPr id="1547" name="Google Shape;1547;p186"/>
          <p:cNvSpPr txBox="1">
            <a:spLocks noGrp="1"/>
          </p:cNvSpPr>
          <p:nvPr>
            <p:ph type="title"/>
          </p:nvPr>
        </p:nvSpPr>
        <p:spPr>
          <a:xfrm>
            <a:off x="929105" y="404664"/>
            <a:ext cx="6410400" cy="15045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solidFill>
                  <a:srgbClr val="7030A0"/>
                </a:solidFill>
              </a:rPr>
              <a:t>Action Learning</a:t>
            </a:r>
            <a:endParaRPr sz="3600" dirty="0">
              <a:solidFill>
                <a:srgbClr val="7030A0"/>
              </a:solidFill>
            </a:endParaRPr>
          </a:p>
        </p:txBody>
      </p:sp>
      <p:sp>
        <p:nvSpPr>
          <p:cNvPr id="1548" name="Google Shape;1548;p186"/>
          <p:cNvSpPr txBox="1">
            <a:spLocks noGrp="1"/>
          </p:cNvSpPr>
          <p:nvPr>
            <p:ph type="body" idx="2"/>
          </p:nvPr>
        </p:nvSpPr>
        <p:spPr>
          <a:xfrm>
            <a:off x="4737650" y="1556792"/>
            <a:ext cx="3972300" cy="4608511"/>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err="1">
                <a:solidFill>
                  <a:srgbClr val="7030A0"/>
                </a:solidFill>
                <a:latin typeface="Times New Roman" panose="02020603050405020304" pitchFamily="18" charset="0"/>
                <a:cs typeface="Times New Roman" panose="02020603050405020304" pitchFamily="18" charset="0"/>
              </a:rPr>
              <a:t>Att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lära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att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lära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genom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att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göra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kan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ge</a:t>
            </a:r>
            <a:r>
              <a:rPr lang="en-US" b="1" dirty="0">
                <a:solidFill>
                  <a:srgbClr val="7030A0"/>
                </a:solidFill>
                <a:latin typeface="Times New Roman" panose="02020603050405020304" pitchFamily="18" charset="0"/>
                <a:cs typeface="Times New Roman" panose="02020603050405020304" pitchFamily="18" charset="0"/>
              </a:rPr>
              <a:t> : </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personlig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utveckling</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grupp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utveckling</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organisationsutveckling</a:t>
            </a:r>
            <a:endParaRPr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b="1" dirty="0" err="1">
                <a:solidFill>
                  <a:srgbClr val="7030A0"/>
                </a:solidFill>
                <a:latin typeface="Times New Roman" panose="02020603050405020304" pitchFamily="18" charset="0"/>
                <a:cs typeface="Times New Roman" panose="02020603050405020304" pitchFamily="18" charset="0"/>
              </a:rPr>
              <a:t>Styrkan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av</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ett</a:t>
            </a:r>
            <a:r>
              <a:rPr lang="en-US" b="1" dirty="0">
                <a:solidFill>
                  <a:srgbClr val="7030A0"/>
                </a:solidFill>
                <a:latin typeface="Times New Roman" panose="02020603050405020304" pitchFamily="18" charset="0"/>
                <a:cs typeface="Times New Roman" panose="02020603050405020304" pitchFamily="18" charset="0"/>
              </a:rPr>
              <a:t> SET (</a:t>
            </a:r>
            <a:r>
              <a:rPr lang="en-US" b="1" dirty="0" err="1">
                <a:solidFill>
                  <a:srgbClr val="7030A0"/>
                </a:solidFill>
                <a:latin typeface="Times New Roman" panose="02020603050405020304" pitchFamily="18" charset="0"/>
                <a:cs typeface="Times New Roman" panose="02020603050405020304" pitchFamily="18" charset="0"/>
              </a:rPr>
              <a:t>lärgrupp</a:t>
            </a:r>
            <a:r>
              <a:rPr lang="en-US" b="1" dirty="0">
                <a:solidFill>
                  <a:srgbClr val="7030A0"/>
                </a:solidFill>
                <a:latin typeface="Times New Roman" panose="02020603050405020304" pitchFamily="18" charset="0"/>
                <a:cs typeface="Times New Roman" panose="02020603050405020304" pitchFamily="18" charset="0"/>
              </a:rPr>
              <a:t>) = </a:t>
            </a:r>
            <a:r>
              <a:rPr lang="en-US" b="1" dirty="0" err="1">
                <a:solidFill>
                  <a:srgbClr val="7030A0"/>
                </a:solidFill>
                <a:latin typeface="Times New Roman" panose="02020603050405020304" pitchFamily="18" charset="0"/>
                <a:cs typeface="Times New Roman" panose="02020603050405020304" pitchFamily="18" charset="0"/>
              </a:rPr>
              <a:t>stöd</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och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utmaning</a:t>
            </a:r>
            <a:endParaRPr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b="1" dirty="0">
                <a:solidFill>
                  <a:srgbClr val="7030A0"/>
                </a:solidFill>
                <a:latin typeface="Times New Roman" panose="02020603050405020304" pitchFamily="18" charset="0"/>
                <a:cs typeface="Times New Roman" panose="02020603050405020304" pitchFamily="18" charset="0"/>
              </a:rPr>
              <a:t>”</a:t>
            </a:r>
            <a:r>
              <a:rPr lang="en-US" b="1" dirty="0" err="1">
                <a:solidFill>
                  <a:srgbClr val="7030A0"/>
                </a:solidFill>
                <a:latin typeface="Times New Roman" panose="02020603050405020304" pitchFamily="18" charset="0"/>
                <a:cs typeface="Times New Roman" panose="02020603050405020304" pitchFamily="18" charset="0"/>
              </a:rPr>
              <a:t>Friska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frågor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istället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för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råd</a:t>
            </a:r>
            <a:endParaRPr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b="1" dirty="0">
                <a:solidFill>
                  <a:srgbClr val="7030A0"/>
                </a:solidFill>
                <a:latin typeface="Times New Roman" panose="02020603050405020304" pitchFamily="18" charset="0"/>
                <a:cs typeface="Times New Roman" panose="02020603050405020304" pitchFamily="18" charset="0"/>
              </a:rPr>
              <a:t>Empowerment - </a:t>
            </a:r>
            <a:r>
              <a:rPr lang="en-US" b="1" dirty="0" err="1">
                <a:solidFill>
                  <a:srgbClr val="7030A0"/>
                </a:solidFill>
                <a:latin typeface="Times New Roman" panose="02020603050405020304" pitchFamily="18" charset="0"/>
                <a:cs typeface="Times New Roman" panose="02020603050405020304" pitchFamily="18" charset="0"/>
              </a:rPr>
              <a:t>att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hitta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svaret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inom</a:t>
            </a:r>
            <a:r>
              <a:rPr lang="en-US" b="1" dirty="0">
                <a:solidFill>
                  <a:srgbClr val="7030A0"/>
                </a:solidFill>
                <a:latin typeface="Times New Roman" panose="02020603050405020304" pitchFamily="18" charset="0"/>
                <a:cs typeface="Times New Roman" panose="02020603050405020304" pitchFamily="18" charset="0"/>
              </a:rPr>
              <a:t> sig </a:t>
            </a:r>
            <a:r>
              <a:rPr lang="en-US" b="1" dirty="0" err="1">
                <a:solidFill>
                  <a:srgbClr val="7030A0"/>
                </a:solidFill>
                <a:latin typeface="Times New Roman" panose="02020603050405020304" pitchFamily="18" charset="0"/>
                <a:cs typeface="Times New Roman" panose="02020603050405020304" pitchFamily="18" charset="0"/>
              </a:rPr>
              <a:t>själv</a:t>
            </a:r>
            <a:endParaRPr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b="1" dirty="0" err="1">
                <a:solidFill>
                  <a:srgbClr val="7030A0"/>
                </a:solidFill>
                <a:latin typeface="Times New Roman" panose="02020603050405020304" pitchFamily="18" charset="0"/>
                <a:cs typeface="Times New Roman" panose="02020603050405020304" pitchFamily="18" charset="0"/>
              </a:rPr>
              <a:t>Reflektion</a:t>
            </a:r>
            <a:r>
              <a:rPr lang="en-US" b="1" dirty="0">
                <a:solidFill>
                  <a:srgbClr val="7030A0"/>
                </a:solidFill>
                <a:latin typeface="Times New Roman" panose="02020603050405020304" pitchFamily="18" charset="0"/>
                <a:cs typeface="Times New Roman" panose="02020603050405020304" pitchFamily="18" charset="0"/>
              </a:rPr>
              <a:t> + </a:t>
            </a:r>
            <a:r>
              <a:rPr lang="en-US" b="1" dirty="0" err="1">
                <a:solidFill>
                  <a:srgbClr val="7030A0"/>
                </a:solidFill>
                <a:latin typeface="Times New Roman" panose="02020603050405020304" pitchFamily="18" charset="0"/>
                <a:cs typeface="Times New Roman" panose="02020603050405020304" pitchFamily="18" charset="0"/>
              </a:rPr>
              <a:t>Att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gå</a:t>
            </a:r>
            <a:r>
              <a:rPr lang="en-US" b="1" dirty="0">
                <a:solidFill>
                  <a:srgbClr val="7030A0"/>
                </a:solidFill>
                <a:latin typeface="Times New Roman" panose="02020603050405020304" pitchFamily="18" charset="0"/>
                <a:cs typeface="Times New Roman" panose="02020603050405020304" pitchFamily="18" charset="0"/>
              </a:rPr>
              <a:t> till </a:t>
            </a:r>
            <a:r>
              <a:rPr lang="en-US" b="1" dirty="0" err="1">
                <a:solidFill>
                  <a:srgbClr val="7030A0"/>
                </a:solidFill>
                <a:latin typeface="Times New Roman" panose="02020603050405020304" pitchFamily="18" charset="0"/>
                <a:cs typeface="Times New Roman" panose="02020603050405020304" pitchFamily="18" charset="0"/>
              </a:rPr>
              <a:t>aktion</a:t>
            </a:r>
            <a:endParaRPr b="1" dirty="0">
              <a:solidFill>
                <a:srgbClr val="7030A0"/>
              </a:solidFill>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endParaRPr sz="1400" dirty="0"/>
          </a:p>
        </p:txBody>
      </p:sp>
      <p:pic>
        <p:nvPicPr>
          <p:cNvPr id="1549" name="Google Shape;1549;p186"/>
          <p:cNvPicPr preferRelativeResize="0"/>
          <p:nvPr/>
        </p:nvPicPr>
        <p:blipFill>
          <a:blip r:embed="rId3">
            <a:alphaModFix/>
          </a:blip>
          <a:stretch>
            <a:fillRect/>
          </a:stretch>
        </p:blipFill>
        <p:spPr>
          <a:xfrm>
            <a:off x="1126256" y="1916831"/>
            <a:ext cx="3369200" cy="4083093"/>
          </a:xfrm>
          <a:prstGeom prst="rect">
            <a:avLst/>
          </a:prstGeom>
          <a:noFill/>
          <a:ln>
            <a:noFill/>
          </a:ln>
        </p:spPr>
      </p:pic>
    </p:spTree>
    <p:extLst>
      <p:ext uri="{BB962C8B-B14F-4D97-AF65-F5344CB8AC3E}">
        <p14:creationId xmlns:p14="http://schemas.microsoft.com/office/powerpoint/2010/main" val="16474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60"/>
        <p:cNvGrpSpPr/>
        <p:nvPr/>
      </p:nvGrpSpPr>
      <p:grpSpPr>
        <a:xfrm>
          <a:off x="0" y="0"/>
          <a:ext cx="0" cy="0"/>
          <a:chOff x="0" y="0"/>
          <a:chExt cx="0" cy="0"/>
        </a:xfrm>
      </p:grpSpPr>
      <p:sp>
        <p:nvSpPr>
          <p:cNvPr id="1561" name="Google Shape;1561;p188"/>
          <p:cNvSpPr txBox="1">
            <a:spLocks noGrp="1"/>
          </p:cNvSpPr>
          <p:nvPr>
            <p:ph type="title"/>
          </p:nvPr>
        </p:nvSpPr>
        <p:spPr>
          <a:xfrm>
            <a:off x="929104" y="766063"/>
            <a:ext cx="7747351" cy="114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a:solidFill>
                  <a:srgbClr val="7030A0"/>
                </a:solidFill>
              </a:rPr>
              <a:t>Action Learning  - </a:t>
            </a:r>
            <a:r>
              <a:rPr lang="en-US" sz="3600" dirty="0" err="1">
                <a:solidFill>
                  <a:srgbClr val="7030A0"/>
                </a:solidFill>
              </a:rPr>
              <a:t>Vad</a:t>
            </a:r>
            <a:r>
              <a:rPr lang="en-US" sz="3600" dirty="0">
                <a:solidFill>
                  <a:srgbClr val="7030A0"/>
                </a:solidFill>
              </a:rPr>
              <a:t> </a:t>
            </a:r>
            <a:r>
              <a:rPr lang="en-US" sz="3600" dirty="0" err="1">
                <a:solidFill>
                  <a:srgbClr val="7030A0"/>
                </a:solidFill>
              </a:rPr>
              <a:t>och</a:t>
            </a:r>
            <a:r>
              <a:rPr lang="en-US" sz="3600" dirty="0">
                <a:solidFill>
                  <a:srgbClr val="7030A0"/>
                </a:solidFill>
              </a:rPr>
              <a:t> </a:t>
            </a:r>
            <a:r>
              <a:rPr lang="en-US" sz="3600" dirty="0" err="1">
                <a:solidFill>
                  <a:srgbClr val="7030A0"/>
                </a:solidFill>
              </a:rPr>
              <a:t>Hur</a:t>
            </a:r>
            <a:r>
              <a:rPr lang="en-US" sz="3600" dirty="0">
                <a:solidFill>
                  <a:srgbClr val="7030A0"/>
                </a:solidFill>
              </a:rPr>
              <a:t>?</a:t>
            </a:r>
            <a:endParaRPr sz="3600" dirty="0">
              <a:solidFill>
                <a:srgbClr val="7030A0"/>
              </a:solidFill>
            </a:endParaRPr>
          </a:p>
        </p:txBody>
      </p:sp>
      <p:sp>
        <p:nvSpPr>
          <p:cNvPr id="1562" name="Google Shape;1562;p188"/>
          <p:cNvSpPr txBox="1">
            <a:spLocks noGrp="1"/>
          </p:cNvSpPr>
          <p:nvPr>
            <p:ph type="body" idx="1"/>
          </p:nvPr>
        </p:nvSpPr>
        <p:spPr>
          <a:xfrm>
            <a:off x="755576" y="1916832"/>
            <a:ext cx="8136904" cy="4284001"/>
          </a:xfrm>
          <a:prstGeom prst="rect">
            <a:avLst/>
          </a:prstGeom>
        </p:spPr>
        <p:txBody>
          <a:bodyPr spcFirstLastPara="1" wrap="square" lIns="91425" tIns="91425" rIns="91425" bIns="91425" anchor="t" anchorCtr="0">
            <a:noAutofit/>
          </a:bodyPr>
          <a:lstStyle/>
          <a:p>
            <a:pPr marL="142875" lvl="0" indent="-15875" algn="l" rtl="0">
              <a:spcBef>
                <a:spcPts val="400"/>
              </a:spcBef>
              <a:spcAft>
                <a:spcPts val="0"/>
              </a:spcAft>
              <a:buNone/>
            </a:pPr>
            <a:r>
              <a:rPr lang="en-US" b="1" i="1" dirty="0" err="1">
                <a:solidFill>
                  <a:srgbClr val="7030A0"/>
                </a:solidFill>
                <a:latin typeface="Times New Roman" panose="02020603050405020304" pitchFamily="18" charset="0"/>
                <a:cs typeface="Times New Roman" panose="02020603050405020304" pitchFamily="18" charset="0"/>
              </a:rPr>
              <a:t>Ett</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förhållningssätt</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som</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förbättrar</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lärprocess</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problemlösningsprocess</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och</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fördjupar</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förståelsen</a:t>
            </a:r>
            <a:r>
              <a:rPr lang="en-US" b="1" i="1" dirty="0">
                <a:solidFill>
                  <a:srgbClr val="7030A0"/>
                </a:solidFill>
                <a:latin typeface="Times New Roman" panose="02020603050405020304" pitchFamily="18" charset="0"/>
                <a:cs typeface="Times New Roman" panose="02020603050405020304" pitchFamily="18" charset="0"/>
              </a:rPr>
              <a:t>.</a:t>
            </a:r>
            <a:endParaRPr b="1" i="1" dirty="0">
              <a:solidFill>
                <a:srgbClr val="7030A0"/>
              </a:solidFill>
              <a:latin typeface="Times New Roman" panose="02020603050405020304" pitchFamily="18" charset="0"/>
              <a:cs typeface="Times New Roman" panose="02020603050405020304" pitchFamily="18" charset="0"/>
            </a:endParaRPr>
          </a:p>
          <a:p>
            <a:pPr marL="142875" lvl="0" indent="-15875" algn="l" rtl="0">
              <a:spcBef>
                <a:spcPts val="1000"/>
              </a:spcBef>
              <a:spcAft>
                <a:spcPts val="0"/>
              </a:spcAft>
              <a:buNone/>
            </a:pPr>
            <a:r>
              <a:rPr lang="en-US" b="1" i="1" dirty="0" err="1">
                <a:solidFill>
                  <a:srgbClr val="7030A0"/>
                </a:solidFill>
                <a:latin typeface="Times New Roman" panose="02020603050405020304" pitchFamily="18" charset="0"/>
                <a:cs typeface="Times New Roman" panose="02020603050405020304" pitchFamily="18" charset="0"/>
              </a:rPr>
              <a:t>Lärprocessen</a:t>
            </a:r>
            <a:r>
              <a:rPr lang="en-US" b="1" i="1" dirty="0">
                <a:solidFill>
                  <a:srgbClr val="7030A0"/>
                </a:solidFill>
                <a:latin typeface="Times New Roman" panose="02020603050405020304" pitchFamily="18" charset="0"/>
                <a:cs typeface="Times New Roman" panose="02020603050405020304" pitchFamily="18" charset="0"/>
              </a:rPr>
              <a:t> </a:t>
            </a:r>
            <a:r>
              <a:rPr lang="en-US" b="1" i="1" dirty="0" err="1">
                <a:solidFill>
                  <a:srgbClr val="7030A0"/>
                </a:solidFill>
                <a:latin typeface="Times New Roman" panose="02020603050405020304" pitchFamily="18" charset="0"/>
                <a:cs typeface="Times New Roman" panose="02020603050405020304" pitchFamily="18" charset="0"/>
              </a:rPr>
              <a:t>innefattar</a:t>
            </a:r>
            <a:r>
              <a:rPr lang="en-US" b="1" i="1" dirty="0">
                <a:solidFill>
                  <a:srgbClr val="7030A0"/>
                </a:solidFill>
                <a:latin typeface="Times New Roman" panose="02020603050405020304" pitchFamily="18" charset="0"/>
                <a:cs typeface="Times New Roman" panose="02020603050405020304" pitchFamily="18" charset="0"/>
              </a:rPr>
              <a:t>:</a:t>
            </a:r>
            <a:endParaRPr b="1" i="1" dirty="0">
              <a:solidFill>
                <a:srgbClr val="7030A0"/>
              </a:solidFill>
              <a:latin typeface="Times New Roman" panose="02020603050405020304" pitchFamily="18" charset="0"/>
              <a:cs typeface="Times New Roman" panose="02020603050405020304" pitchFamily="18" charset="0"/>
            </a:endParaRPr>
          </a:p>
          <a:p>
            <a:pPr marL="142875" lvl="0" indent="-15875" algn="l" rtl="0">
              <a:spcBef>
                <a:spcPts val="1000"/>
              </a:spcBef>
              <a:spcAft>
                <a:spcPts val="0"/>
              </a:spcAft>
              <a:buNone/>
            </a:pPr>
            <a:r>
              <a:rPr lang="en-US" b="1" dirty="0">
                <a:solidFill>
                  <a:srgbClr val="7030A0"/>
                </a:solidFill>
                <a:latin typeface="Times New Roman" panose="02020603050405020304" pitchFamily="18" charset="0"/>
                <a:cs typeface="Times New Roman" panose="02020603050405020304" pitchFamily="18" charset="0"/>
              </a:rPr>
              <a:t>	1. </a:t>
            </a:r>
            <a:r>
              <a:rPr lang="en-US" b="1" dirty="0" err="1">
                <a:solidFill>
                  <a:srgbClr val="7030A0"/>
                </a:solidFill>
                <a:latin typeface="Times New Roman" panose="02020603050405020304" pitchFamily="18" charset="0"/>
                <a:cs typeface="Times New Roman" panose="02020603050405020304" pitchFamily="18" charset="0"/>
              </a:rPr>
              <a:t>Verkliga</a:t>
            </a:r>
            <a:r>
              <a:rPr lang="en-US" b="1" dirty="0">
                <a:solidFill>
                  <a:srgbClr val="7030A0"/>
                </a:solidFill>
                <a:latin typeface="Times New Roman" panose="02020603050405020304" pitchFamily="18" charset="0"/>
                <a:cs typeface="Times New Roman" panose="02020603050405020304" pitchFamily="18" charset="0"/>
              </a:rPr>
              <a:t> “problem” </a:t>
            </a:r>
            <a:r>
              <a:rPr lang="en-US" b="1" dirty="0" err="1">
                <a:solidFill>
                  <a:srgbClr val="7030A0"/>
                </a:solidFill>
                <a:latin typeface="Times New Roman" panose="02020603050405020304" pitchFamily="18" charset="0"/>
                <a:cs typeface="Times New Roman" panose="02020603050405020304" pitchFamily="18" charset="0"/>
              </a:rPr>
              <a:t>används</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som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är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viktiga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för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någon</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Dilemmat</a:t>
            </a:r>
            <a:r>
              <a:rPr lang="en-US" b="1" dirty="0">
                <a:solidFill>
                  <a:srgbClr val="7030A0"/>
                </a:solidFill>
                <a:latin typeface="Times New Roman" panose="02020603050405020304" pitchFamily="18" charset="0"/>
                <a:cs typeface="Times New Roman" panose="02020603050405020304" pitchFamily="18" charset="0"/>
              </a:rPr>
              <a:t> / </a:t>
            </a:r>
            <a:r>
              <a:rPr lang="en-US" b="1" dirty="0" err="1">
                <a:solidFill>
                  <a:srgbClr val="7030A0"/>
                </a:solidFill>
                <a:latin typeface="Times New Roman" panose="02020603050405020304" pitchFamily="18" charset="0"/>
                <a:cs typeface="Times New Roman" panose="02020603050405020304" pitchFamily="18" charset="0"/>
              </a:rPr>
              <a:t>lärfokus</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kan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vara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mer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eller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mindre</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kritisk</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och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komplext</a:t>
            </a:r>
            <a:endParaRPr b="1" dirty="0">
              <a:solidFill>
                <a:srgbClr val="7030A0"/>
              </a:solidFill>
              <a:latin typeface="Times New Roman" panose="02020603050405020304" pitchFamily="18" charset="0"/>
              <a:cs typeface="Times New Roman" panose="02020603050405020304" pitchFamily="18" charset="0"/>
            </a:endParaRPr>
          </a:p>
          <a:p>
            <a:pPr marL="142875" lvl="0" indent="-15875" algn="l" rtl="0">
              <a:spcBef>
                <a:spcPts val="1000"/>
              </a:spcBef>
              <a:spcAft>
                <a:spcPts val="0"/>
              </a:spcAft>
              <a:buNone/>
            </a:pPr>
            <a:r>
              <a:rPr lang="en-US" b="1" dirty="0">
                <a:solidFill>
                  <a:srgbClr val="7030A0"/>
                </a:solidFill>
                <a:latin typeface="Times New Roman" panose="02020603050405020304" pitchFamily="18" charset="0"/>
                <a:cs typeface="Times New Roman" panose="02020603050405020304" pitchFamily="18" charset="0"/>
              </a:rPr>
              <a:t>	2. </a:t>
            </a:r>
            <a:r>
              <a:rPr lang="en-US" b="1" dirty="0" err="1">
                <a:solidFill>
                  <a:srgbClr val="7030A0"/>
                </a:solidFill>
                <a:latin typeface="Times New Roman" panose="02020603050405020304" pitchFamily="18" charset="0"/>
                <a:cs typeface="Times New Roman" panose="02020603050405020304" pitchFamily="18" charset="0"/>
              </a:rPr>
              <a:t>Ett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mångsidigt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problemlösningsteam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eller</a:t>
            </a:r>
            <a:r>
              <a:rPr lang="en-US" b="1" dirty="0">
                <a:solidFill>
                  <a:srgbClr val="7030A0"/>
                </a:solidFill>
                <a:latin typeface="Times New Roman" panose="02020603050405020304" pitchFamily="18" charset="0"/>
                <a:cs typeface="Times New Roman" panose="02020603050405020304" pitchFamily="18" charset="0"/>
              </a:rPr>
              <a:t> "set“ (</a:t>
            </a:r>
            <a:r>
              <a:rPr lang="en-US" b="1" dirty="0" err="1">
                <a:solidFill>
                  <a:srgbClr val="7030A0"/>
                </a:solidFill>
                <a:latin typeface="Times New Roman" panose="02020603050405020304" pitchFamily="18" charset="0"/>
                <a:cs typeface="Times New Roman" panose="02020603050405020304" pitchFamily="18" charset="0"/>
              </a:rPr>
              <a:t>olika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perspektiv</a:t>
            </a:r>
            <a:r>
              <a:rPr lang="en-US" b="1" dirty="0">
                <a:solidFill>
                  <a:srgbClr val="7030A0"/>
                </a:solidFill>
                <a:latin typeface="Times New Roman" panose="02020603050405020304" pitchFamily="18" charset="0"/>
                <a:cs typeface="Times New Roman" panose="02020603050405020304" pitchFamily="18" charset="0"/>
              </a:rPr>
              <a:t>)</a:t>
            </a:r>
            <a:endParaRPr b="1" dirty="0">
              <a:solidFill>
                <a:srgbClr val="7030A0"/>
              </a:solidFill>
              <a:latin typeface="Times New Roman" panose="02020603050405020304" pitchFamily="18" charset="0"/>
              <a:cs typeface="Times New Roman" panose="02020603050405020304" pitchFamily="18" charset="0"/>
            </a:endParaRPr>
          </a:p>
          <a:p>
            <a:pPr marL="142875" lvl="0" indent="-15875" algn="l" rtl="0">
              <a:spcBef>
                <a:spcPts val="1000"/>
              </a:spcBef>
              <a:spcAft>
                <a:spcPts val="0"/>
              </a:spcAft>
              <a:buNone/>
            </a:pPr>
            <a:r>
              <a:rPr lang="en-US" b="1" dirty="0">
                <a:solidFill>
                  <a:srgbClr val="7030A0"/>
                </a:solidFill>
                <a:latin typeface="Times New Roman" panose="02020603050405020304" pitchFamily="18" charset="0"/>
                <a:cs typeface="Times New Roman" panose="02020603050405020304" pitchFamily="18" charset="0"/>
              </a:rPr>
              <a:t>	3. </a:t>
            </a:r>
            <a:r>
              <a:rPr lang="en-US" b="1" dirty="0" err="1">
                <a:solidFill>
                  <a:srgbClr val="7030A0"/>
                </a:solidFill>
                <a:latin typeface="Times New Roman" panose="02020603050405020304" pitchFamily="18" charset="0"/>
                <a:cs typeface="Times New Roman" panose="02020603050405020304" pitchFamily="18" charset="0"/>
              </a:rPr>
              <a:t>En</a:t>
            </a:r>
            <a:r>
              <a:rPr lang="en-US" b="1" dirty="0">
                <a:solidFill>
                  <a:srgbClr val="7030A0"/>
                </a:solidFill>
                <a:latin typeface="Times New Roman" panose="02020603050405020304" pitchFamily="18" charset="0"/>
                <a:cs typeface="Times New Roman" panose="02020603050405020304" pitchFamily="18" charset="0"/>
              </a:rPr>
              <a:t> process </a:t>
            </a:r>
            <a:r>
              <a:rPr lang="en-US" b="1" dirty="0" err="1">
                <a:solidFill>
                  <a:srgbClr val="7030A0"/>
                </a:solidFill>
                <a:latin typeface="Times New Roman" panose="02020603050405020304" pitchFamily="18" charset="0"/>
                <a:cs typeface="Times New Roman" panose="02020603050405020304" pitchFamily="18" charset="0"/>
              </a:rPr>
              <a:t>som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främjar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nyfikenhet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utforskande</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och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eftertanke</a:t>
            </a:r>
            <a:endParaRPr b="1" dirty="0">
              <a:solidFill>
                <a:srgbClr val="7030A0"/>
              </a:solidFill>
              <a:latin typeface="Times New Roman" panose="02020603050405020304" pitchFamily="18" charset="0"/>
              <a:cs typeface="Times New Roman" panose="02020603050405020304" pitchFamily="18" charset="0"/>
            </a:endParaRPr>
          </a:p>
          <a:p>
            <a:pPr marL="142875" lvl="0" indent="-15875" algn="l" rtl="0">
              <a:spcBef>
                <a:spcPts val="1000"/>
              </a:spcBef>
              <a:spcAft>
                <a:spcPts val="0"/>
              </a:spcAft>
              <a:buNone/>
            </a:pPr>
            <a:r>
              <a:rPr lang="en-US" b="1" dirty="0">
                <a:solidFill>
                  <a:srgbClr val="7030A0"/>
                </a:solidFill>
                <a:latin typeface="Times New Roman" panose="02020603050405020304" pitchFamily="18" charset="0"/>
                <a:cs typeface="Times New Roman" panose="02020603050405020304" pitchFamily="18" charset="0"/>
              </a:rPr>
              <a:t>	4. Prat </a:t>
            </a:r>
            <a:r>
              <a:rPr lang="en-US" b="1" dirty="0" err="1">
                <a:solidFill>
                  <a:srgbClr val="7030A0"/>
                </a:solidFill>
                <a:latin typeface="Times New Roman" panose="02020603050405020304" pitchFamily="18" charset="0"/>
                <a:cs typeface="Times New Roman" panose="02020603050405020304" pitchFamily="18" charset="0"/>
              </a:rPr>
              <a:t>omvandlas</a:t>
            </a:r>
            <a:r>
              <a:rPr lang="en-US" b="1" dirty="0">
                <a:solidFill>
                  <a:srgbClr val="7030A0"/>
                </a:solidFill>
                <a:latin typeface="Times New Roman" panose="02020603050405020304" pitchFamily="18" charset="0"/>
                <a:cs typeface="Times New Roman" panose="02020603050405020304" pitchFamily="18" charset="0"/>
              </a:rPr>
              <a:t> till handling </a:t>
            </a:r>
            <a:r>
              <a:rPr lang="en-US" b="1" dirty="0" err="1">
                <a:solidFill>
                  <a:srgbClr val="7030A0"/>
                </a:solidFill>
                <a:latin typeface="Times New Roman" panose="02020603050405020304" pitchFamily="18" charset="0"/>
                <a:cs typeface="Times New Roman" panose="02020603050405020304" pitchFamily="18" charset="0"/>
              </a:rPr>
              <a:t>och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ger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slutändan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en</a:t>
            </a:r>
            <a:r>
              <a:rPr lang="en-US" b="1" dirty="0">
                <a:solidFill>
                  <a:srgbClr val="7030A0"/>
                </a:solidFill>
                <a:latin typeface="Times New Roman" panose="02020603050405020304" pitchFamily="18" charset="0"/>
                <a:cs typeface="Times New Roman" panose="02020603050405020304" pitchFamily="18" charset="0"/>
              </a:rPr>
              <a:t> </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lösning</a:t>
            </a:r>
            <a:r>
              <a:rPr lang="en-US" b="1" dirty="0">
                <a:solidFill>
                  <a:srgbClr val="7030A0"/>
                </a:solidFill>
                <a:latin typeface="Times New Roman" panose="02020603050405020304" pitchFamily="18" charset="0"/>
                <a:cs typeface="Times New Roman" panose="02020603050405020304" pitchFamily="18" charset="0"/>
              </a:rPr>
              <a:t>/</a:t>
            </a:r>
            <a:r>
              <a:rPr lang="en-US" b="1" dirty="0" err="1">
                <a:solidFill>
                  <a:srgbClr val="7030A0"/>
                </a:solidFill>
                <a:latin typeface="Times New Roman" panose="02020603050405020304" pitchFamily="18" charset="0"/>
                <a:cs typeface="Times New Roman" panose="02020603050405020304" pitchFamily="18" charset="0"/>
              </a:rPr>
              <a:t>hantering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av</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dilemmat</a:t>
            </a:r>
            <a:endParaRPr b="1" dirty="0">
              <a:solidFill>
                <a:srgbClr val="7030A0"/>
              </a:solidFill>
              <a:latin typeface="Times New Roman" panose="02020603050405020304" pitchFamily="18" charset="0"/>
              <a:cs typeface="Times New Roman" panose="02020603050405020304" pitchFamily="18" charset="0"/>
            </a:endParaRPr>
          </a:p>
          <a:p>
            <a:pPr marL="142875" lvl="0" indent="-15875" algn="l" rtl="0">
              <a:spcBef>
                <a:spcPts val="1000"/>
              </a:spcBef>
              <a:spcAft>
                <a:spcPts val="1000"/>
              </a:spcAft>
              <a:buNone/>
            </a:pPr>
            <a:r>
              <a:rPr lang="en-US" b="1" dirty="0">
                <a:solidFill>
                  <a:srgbClr val="7030A0"/>
                </a:solidFill>
                <a:latin typeface="Times New Roman" panose="02020603050405020304" pitchFamily="18" charset="0"/>
                <a:cs typeface="Times New Roman" panose="02020603050405020304" pitchFamily="18" charset="0"/>
              </a:rPr>
              <a:t>	5. </a:t>
            </a:r>
            <a:r>
              <a:rPr lang="en-US" b="1" dirty="0" err="1">
                <a:solidFill>
                  <a:srgbClr val="7030A0"/>
                </a:solidFill>
                <a:latin typeface="Times New Roman" panose="02020603050405020304" pitchFamily="18" charset="0"/>
                <a:cs typeface="Times New Roman" panose="02020603050405020304" pitchFamily="18" charset="0"/>
              </a:rPr>
              <a:t>Ett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ödmjukt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engagemang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för</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lärande</a:t>
            </a:r>
            <a:endParaRPr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5648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60648"/>
            <a:ext cx="9144000" cy="6597352"/>
          </a:xfrm>
          <a:prstGeom prst="rect">
            <a:avLst/>
          </a:prstGeom>
        </p:spPr>
        <p:txBody>
          <a:bodyPr spcFirstLastPara="1" wrap="square" lIns="91425" tIns="91425" rIns="91425" bIns="91425" anchor="t" anchorCtr="0">
            <a:noAutofit/>
          </a:bodyPr>
          <a:lstStyle/>
          <a:p>
            <a:pPr marL="142875" lvl="0" indent="-15875" rtl="0">
              <a:spcBef>
                <a:spcPts val="400"/>
              </a:spcBef>
              <a:spcAft>
                <a:spcPts val="0"/>
              </a:spcAft>
              <a:buNone/>
            </a:pPr>
            <a:r>
              <a:rPr lang="sv-SE" sz="3200" b="1" u="sng" dirty="0">
                <a:solidFill>
                  <a:srgbClr val="7030A0"/>
                </a:solidFill>
                <a:latin typeface="Times New Roman" panose="02020603050405020304" pitchFamily="18" charset="0"/>
                <a:cs typeface="Times New Roman" panose="02020603050405020304" pitchFamily="18" charset="0"/>
              </a:rPr>
              <a:t>Dagens program (PPP)</a:t>
            </a:r>
            <a:br>
              <a:rPr lang="sv-SE" sz="3200" b="1"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09.00	Presentation </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		</a:t>
            </a:r>
            <a:r>
              <a:rPr lang="sv-SE" sz="2800" dirty="0">
                <a:solidFill>
                  <a:srgbClr val="7030A0"/>
                </a:solidFill>
                <a:latin typeface="Times New Roman" panose="02020603050405020304" pitchFamily="18" charset="0"/>
                <a:cs typeface="Times New Roman" panose="02020603050405020304" pitchFamily="18" charset="0"/>
              </a:rPr>
              <a:t>Innehåll, Syfte, Action Learning …</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10.00	Fika</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10.30</a:t>
            </a:r>
            <a:r>
              <a:rPr lang="sv-SE" sz="2800" dirty="0">
                <a:solidFill>
                  <a:srgbClr val="7030A0"/>
                </a:solidFill>
                <a:latin typeface="Times New Roman" panose="02020603050405020304" pitchFamily="18" charset="0"/>
                <a:cs typeface="Times New Roman" panose="02020603050405020304" pitchFamily="18" charset="0"/>
              </a:rPr>
              <a:t>	</a:t>
            </a:r>
            <a:r>
              <a:rPr lang="sv-SE" sz="2800" b="1" dirty="0" err="1">
                <a:solidFill>
                  <a:srgbClr val="7030A0"/>
                </a:solidFill>
                <a:latin typeface="Times New Roman" panose="02020603050405020304" pitchFamily="18" charset="0"/>
                <a:cs typeface="Times New Roman" panose="02020603050405020304" pitchFamily="18" charset="0"/>
              </a:rPr>
              <a:t>Demoset</a:t>
            </a:r>
            <a:r>
              <a:rPr lang="sv-SE" sz="2800" b="1" dirty="0">
                <a:solidFill>
                  <a:srgbClr val="7030A0"/>
                </a:solidFill>
                <a:latin typeface="Times New Roman" panose="02020603050405020304" pitchFamily="18" charset="0"/>
                <a:cs typeface="Times New Roman" panose="02020603050405020304" pitchFamily="18" charset="0"/>
              </a:rPr>
              <a:t> Action Learning</a:t>
            </a:r>
            <a:br>
              <a:rPr lang="sv-SE" sz="2800" dirty="0">
                <a:solidFill>
                  <a:srgbClr val="7030A0"/>
                </a:solidFill>
                <a:latin typeface="Times New Roman" panose="02020603050405020304" pitchFamily="18" charset="0"/>
                <a:cs typeface="Times New Roman" panose="02020603050405020304" pitchFamily="18" charset="0"/>
              </a:rPr>
            </a:br>
            <a:r>
              <a:rPr lang="sv-SE" sz="2800" dirty="0">
                <a:solidFill>
                  <a:srgbClr val="7030A0"/>
                </a:solidFill>
                <a:latin typeface="Times New Roman" panose="02020603050405020304" pitchFamily="18" charset="0"/>
                <a:cs typeface="Times New Roman" panose="02020603050405020304" pitchFamily="18" charset="0"/>
              </a:rPr>
              <a:t>		Med en basgrupp + övriga ”reflekterande team”</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12.00	Lunch</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13.00	Kort inledning – egna AL-set</a:t>
            </a:r>
            <a:br>
              <a:rPr lang="sv-SE" sz="2800" b="1"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		</a:t>
            </a:r>
            <a:r>
              <a:rPr lang="sv-SE" sz="2800" dirty="0">
                <a:solidFill>
                  <a:srgbClr val="7030A0"/>
                </a:solidFill>
                <a:latin typeface="Times New Roman" panose="02020603050405020304" pitchFamily="18" charset="0"/>
                <a:cs typeface="Times New Roman" panose="02020603050405020304" pitchFamily="18" charset="0"/>
              </a:rPr>
              <a:t>Utse </a:t>
            </a:r>
            <a:r>
              <a:rPr lang="sv-SE" sz="2800" dirty="0" err="1">
                <a:solidFill>
                  <a:srgbClr val="7030A0"/>
                </a:solidFill>
                <a:latin typeface="Times New Roman" panose="02020603050405020304" pitchFamily="18" charset="0"/>
                <a:cs typeface="Times New Roman" panose="02020603050405020304" pitchFamily="18" charset="0"/>
              </a:rPr>
              <a:t>facilitator</a:t>
            </a:r>
            <a:r>
              <a:rPr lang="sv-SE" sz="2800" dirty="0">
                <a:solidFill>
                  <a:srgbClr val="7030A0"/>
                </a:solidFill>
                <a:latin typeface="Times New Roman" panose="02020603050405020304" pitchFamily="18" charset="0"/>
                <a:cs typeface="Times New Roman" panose="02020603050405020304" pitchFamily="18" charset="0"/>
              </a:rPr>
              <a:t> i varje basgrupp</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13.15	Egna AL-set</a:t>
            </a:r>
            <a:br>
              <a:rPr lang="sv-SE" sz="2800" dirty="0">
                <a:solidFill>
                  <a:srgbClr val="7030A0"/>
                </a:solidFill>
                <a:latin typeface="Times New Roman" panose="02020603050405020304" pitchFamily="18" charset="0"/>
                <a:cs typeface="Times New Roman" panose="02020603050405020304" pitchFamily="18" charset="0"/>
              </a:rPr>
            </a:br>
            <a:r>
              <a:rPr lang="sv-SE" sz="2800" dirty="0">
                <a:solidFill>
                  <a:srgbClr val="7030A0"/>
                </a:solidFill>
                <a:latin typeface="Times New Roman" panose="02020603050405020304" pitchFamily="18" charset="0"/>
                <a:cs typeface="Times New Roman" panose="02020603050405020304" pitchFamily="18" charset="0"/>
              </a:rPr>
              <a:t>		Träning Action Learning samtal</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14.15	Reflektion – (</a:t>
            </a:r>
            <a:r>
              <a:rPr lang="sv-SE" sz="2800" dirty="0" err="1">
                <a:solidFill>
                  <a:srgbClr val="7030A0"/>
                </a:solidFill>
                <a:latin typeface="Times New Roman" panose="02020603050405020304" pitchFamily="18" charset="0"/>
                <a:cs typeface="Times New Roman" panose="02020603050405020304" pitchFamily="18" charset="0"/>
              </a:rPr>
              <a:t>Random</a:t>
            </a:r>
            <a:r>
              <a:rPr lang="sv-SE" sz="2800" dirty="0">
                <a:solidFill>
                  <a:srgbClr val="7030A0"/>
                </a:solidFill>
                <a:latin typeface="Times New Roman" panose="02020603050405020304" pitchFamily="18" charset="0"/>
                <a:cs typeface="Times New Roman" panose="02020603050405020304" pitchFamily="18" charset="0"/>
              </a:rPr>
              <a:t> </a:t>
            </a:r>
            <a:r>
              <a:rPr lang="sv-SE" sz="2800" dirty="0" err="1">
                <a:solidFill>
                  <a:srgbClr val="7030A0"/>
                </a:solidFill>
                <a:latin typeface="Times New Roman" panose="02020603050405020304" pitchFamily="18" charset="0"/>
                <a:cs typeface="Times New Roman" panose="02020603050405020304" pitchFamily="18" charset="0"/>
              </a:rPr>
              <a:t>Breakout</a:t>
            </a:r>
            <a:r>
              <a:rPr lang="sv-SE" sz="2800" dirty="0">
                <a:solidFill>
                  <a:srgbClr val="7030A0"/>
                </a:solidFill>
                <a:latin typeface="Times New Roman" panose="02020603050405020304" pitchFamily="18" charset="0"/>
                <a:cs typeface="Times New Roman" panose="02020603050405020304" pitchFamily="18" charset="0"/>
              </a:rPr>
              <a:t> </a:t>
            </a:r>
            <a:r>
              <a:rPr lang="sv-SE" sz="2800" dirty="0" err="1">
                <a:solidFill>
                  <a:srgbClr val="7030A0"/>
                </a:solidFill>
                <a:latin typeface="Times New Roman" panose="02020603050405020304" pitchFamily="18" charset="0"/>
                <a:cs typeface="Times New Roman" panose="02020603050405020304" pitchFamily="18" charset="0"/>
              </a:rPr>
              <a:t>groups</a:t>
            </a:r>
            <a:r>
              <a:rPr lang="sv-SE" sz="2800" dirty="0">
                <a:solidFill>
                  <a:srgbClr val="7030A0"/>
                </a:solidFill>
                <a:latin typeface="Times New Roman" panose="02020603050405020304" pitchFamily="18" charset="0"/>
                <a:cs typeface="Times New Roman" panose="02020603050405020304" pitchFamily="18" charset="0"/>
              </a:rPr>
              <a:t>)</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14.45	Sammanfattning</a:t>
            </a:r>
            <a:br>
              <a:rPr lang="sv-SE" sz="2800" dirty="0">
                <a:solidFill>
                  <a:srgbClr val="7030A0"/>
                </a:solidFill>
                <a:latin typeface="Times New Roman" panose="02020603050405020304" pitchFamily="18" charset="0"/>
                <a:cs typeface="Times New Roman" panose="02020603050405020304" pitchFamily="18" charset="0"/>
              </a:rPr>
            </a:br>
            <a:r>
              <a:rPr lang="sv-SE" sz="2800" b="1" dirty="0">
                <a:solidFill>
                  <a:srgbClr val="7030A0"/>
                </a:solidFill>
                <a:latin typeface="Times New Roman" panose="02020603050405020304" pitchFamily="18" charset="0"/>
                <a:cs typeface="Times New Roman" panose="02020603050405020304" pitchFamily="18" charset="0"/>
              </a:rPr>
              <a:t>15.00	Avslutning + fika</a:t>
            </a:r>
            <a:br>
              <a:rPr lang="sv-SE" sz="4400" b="1" dirty="0">
                <a:solidFill>
                  <a:srgbClr val="7030A0"/>
                </a:solidFill>
                <a:latin typeface="Times New Roman" panose="02020603050405020304" pitchFamily="18" charset="0"/>
                <a:cs typeface="Times New Roman" panose="02020603050405020304" pitchFamily="18" charset="0"/>
              </a:rPr>
            </a:br>
            <a:endParaRPr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9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80"/>
        <p:cNvGrpSpPr/>
        <p:nvPr/>
      </p:nvGrpSpPr>
      <p:grpSpPr>
        <a:xfrm>
          <a:off x="0" y="0"/>
          <a:ext cx="0" cy="0"/>
          <a:chOff x="0" y="0"/>
          <a:chExt cx="0" cy="0"/>
        </a:xfrm>
      </p:grpSpPr>
      <p:sp>
        <p:nvSpPr>
          <p:cNvPr id="1581" name="Google Shape;1581;p191"/>
          <p:cNvSpPr txBox="1">
            <a:spLocks noGrp="1"/>
          </p:cNvSpPr>
          <p:nvPr>
            <p:ph type="title"/>
          </p:nvPr>
        </p:nvSpPr>
        <p:spPr>
          <a:xfrm>
            <a:off x="929099" y="562867"/>
            <a:ext cx="7798800" cy="114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err="1">
                <a:solidFill>
                  <a:srgbClr val="7030A0"/>
                </a:solidFill>
                <a:latin typeface="Times New Roman" panose="02020603050405020304" pitchFamily="18" charset="0"/>
                <a:cs typeface="Times New Roman" panose="02020603050405020304" pitchFamily="18" charset="0"/>
              </a:rPr>
              <a:t>Setsamordnare</a:t>
            </a:r>
            <a:r>
              <a:rPr lang="en-US" sz="4400" dirty="0">
                <a:solidFill>
                  <a:srgbClr val="7030A0"/>
                </a:solidFill>
                <a:latin typeface="Times New Roman" panose="02020603050405020304" pitchFamily="18" charset="0"/>
                <a:cs typeface="Times New Roman" panose="02020603050405020304" pitchFamily="18" charset="0"/>
              </a:rPr>
              <a:t> - </a:t>
            </a:r>
            <a:r>
              <a:rPr lang="en-US" sz="4400" dirty="0" err="1">
                <a:solidFill>
                  <a:srgbClr val="7030A0"/>
                </a:solidFill>
                <a:latin typeface="Times New Roman" panose="02020603050405020304" pitchFamily="18" charset="0"/>
                <a:cs typeface="Times New Roman" panose="02020603050405020304" pitchFamily="18" charset="0"/>
              </a:rPr>
              <a:t>att</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facilitera</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582" name="Google Shape;1582;p191"/>
          <p:cNvSpPr txBox="1">
            <a:spLocks noGrp="1"/>
          </p:cNvSpPr>
          <p:nvPr>
            <p:ph type="body" idx="2"/>
          </p:nvPr>
        </p:nvSpPr>
        <p:spPr>
          <a:xfrm>
            <a:off x="4119376" y="1899632"/>
            <a:ext cx="4070700" cy="4049648"/>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US" sz="2400" b="1" dirty="0" err="1">
                <a:solidFill>
                  <a:srgbClr val="7030A0"/>
                </a:solidFill>
                <a:latin typeface="Times New Roman" panose="02020603050405020304" pitchFamily="18" charset="0"/>
                <a:cs typeface="Times New Roman" panose="02020603050405020304" pitchFamily="18" charset="0"/>
              </a:rPr>
              <a:t>Facilitering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underlätta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hjälpa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på</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traven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understödja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är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ett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sätt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hjälpa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en</a:t>
            </a:r>
            <a:r>
              <a:rPr lang="en-US" sz="2400" dirty="0">
                <a:solidFill>
                  <a:srgbClr val="7030A0"/>
                </a:solidFill>
                <a:latin typeface="Times New Roman" panose="02020603050405020304" pitchFamily="18" charset="0"/>
                <a:cs typeface="Times New Roman" panose="02020603050405020304" pitchFamily="18" charset="0"/>
              </a:rPr>
              <a:t> AL-</a:t>
            </a:r>
            <a:r>
              <a:rPr lang="en-US" sz="2400" dirty="0" err="1">
                <a:solidFill>
                  <a:srgbClr val="7030A0"/>
                </a:solidFill>
                <a:latin typeface="Times New Roman" panose="02020603050405020304" pitchFamily="18" charset="0"/>
                <a:cs typeface="Times New Roman" panose="02020603050405020304" pitchFamily="18" charset="0"/>
              </a:rPr>
              <a:t>grupp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hantera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lär-och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grupprocessen</a:t>
            </a:r>
            <a:r>
              <a:rPr lang="en-US" sz="2400" dirty="0">
                <a:solidFill>
                  <a:srgbClr val="7030A0"/>
                </a:solidFill>
                <a:latin typeface="Times New Roman" panose="02020603050405020304" pitchFamily="18" charset="0"/>
                <a:cs typeface="Times New Roman" panose="02020603050405020304" pitchFamily="18" charset="0"/>
              </a:rPr>
              <a:t>.</a:t>
            </a:r>
            <a:br>
              <a:rPr lang="en-US" sz="2400" dirty="0">
                <a:solidFill>
                  <a:srgbClr val="7030A0"/>
                </a:solidFill>
                <a:latin typeface="Times New Roman" panose="02020603050405020304" pitchFamily="18" charset="0"/>
                <a:cs typeface="Times New Roman" panose="02020603050405020304" pitchFamily="18" charset="0"/>
              </a:rPr>
            </a:b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spcBef>
                <a:spcPts val="4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Syftet</a:t>
            </a:r>
            <a:r>
              <a:rPr lang="en-US" sz="2400" dirty="0">
                <a:solidFill>
                  <a:srgbClr val="7030A0"/>
                </a:solidFill>
                <a:latin typeface="Times New Roman" panose="02020603050405020304" pitchFamily="18" charset="0"/>
                <a:cs typeface="Times New Roman" panose="02020603050405020304" pitchFamily="18" charset="0"/>
              </a:rPr>
              <a:t> med </a:t>
            </a:r>
            <a:r>
              <a:rPr lang="en-US" sz="2400" b="1" dirty="0" err="1">
                <a:solidFill>
                  <a:srgbClr val="7030A0"/>
                </a:solidFill>
                <a:latin typeface="Times New Roman" panose="02020603050405020304" pitchFamily="18" charset="0"/>
                <a:cs typeface="Times New Roman" panose="02020603050405020304" pitchFamily="18" charset="0"/>
              </a:rPr>
              <a:t>faciliteringen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är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hjälpa</a:t>
            </a:r>
            <a:r>
              <a:rPr lang="en-US" sz="2400" dirty="0">
                <a:solidFill>
                  <a:srgbClr val="7030A0"/>
                </a:solidFill>
                <a:latin typeface="Times New Roman" panose="02020603050405020304" pitchFamily="18" charset="0"/>
                <a:cs typeface="Times New Roman" panose="02020603050405020304" pitchFamily="18" charset="0"/>
              </a:rPr>
              <a:t> till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utveckla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organisationer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grupper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människor</a:t>
            </a:r>
            <a:r>
              <a:rPr lang="en-US" sz="2400" dirty="0">
                <a:solidFill>
                  <a:srgbClr val="7030A0"/>
                </a:solidFill>
                <a:latin typeface="Times New Roman" panose="02020603050405020304" pitchFamily="18" charset="0"/>
                <a:cs typeface="Times New Roman" panose="02020603050405020304" pitchFamily="18" charset="0"/>
              </a:rPr>
              <a:t>.</a:t>
            </a:r>
            <a:endParaRPr sz="1400" dirty="0">
              <a:solidFill>
                <a:schemeClr val="dk1"/>
              </a:solidFill>
            </a:endParaRPr>
          </a:p>
        </p:txBody>
      </p:sp>
      <p:pic>
        <p:nvPicPr>
          <p:cNvPr id="1583" name="Google Shape;1583;p191"/>
          <p:cNvPicPr preferRelativeResize="0"/>
          <p:nvPr/>
        </p:nvPicPr>
        <p:blipFill>
          <a:blip r:embed="rId3">
            <a:alphaModFix/>
          </a:blip>
          <a:stretch>
            <a:fillRect/>
          </a:stretch>
        </p:blipFill>
        <p:spPr>
          <a:xfrm>
            <a:off x="1335226" y="1957067"/>
            <a:ext cx="2447925" cy="3378200"/>
          </a:xfrm>
          <a:prstGeom prst="rect">
            <a:avLst/>
          </a:prstGeom>
          <a:noFill/>
          <a:ln>
            <a:noFill/>
          </a:ln>
        </p:spPr>
      </p:pic>
    </p:spTree>
    <p:extLst>
      <p:ext uri="{BB962C8B-B14F-4D97-AF65-F5344CB8AC3E}">
        <p14:creationId xmlns:p14="http://schemas.microsoft.com/office/powerpoint/2010/main" val="274334709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73"/>
        <p:cNvGrpSpPr/>
        <p:nvPr/>
      </p:nvGrpSpPr>
      <p:grpSpPr>
        <a:xfrm>
          <a:off x="0" y="0"/>
          <a:ext cx="0" cy="0"/>
          <a:chOff x="0" y="0"/>
          <a:chExt cx="0" cy="0"/>
        </a:xfrm>
      </p:grpSpPr>
      <p:sp>
        <p:nvSpPr>
          <p:cNvPr id="1574" name="Google Shape;1574;p190"/>
          <p:cNvSpPr txBox="1">
            <a:spLocks noGrp="1"/>
          </p:cNvSpPr>
          <p:nvPr>
            <p:ph type="title"/>
          </p:nvPr>
        </p:nvSpPr>
        <p:spPr>
          <a:xfrm>
            <a:off x="929099" y="766067"/>
            <a:ext cx="7395600" cy="114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a:solidFill>
                  <a:srgbClr val="7030A0"/>
                </a:solidFill>
                <a:latin typeface="Times New Roman" panose="02020603050405020304" pitchFamily="18" charset="0"/>
                <a:cs typeface="Times New Roman" panose="02020603050405020304" pitchFamily="18" charset="0"/>
              </a:rPr>
              <a:t>Action Learning - </a:t>
            </a:r>
            <a:r>
              <a:rPr lang="en-US" sz="4400" dirty="0" err="1">
                <a:solidFill>
                  <a:srgbClr val="7030A0"/>
                </a:solidFill>
                <a:latin typeface="Times New Roman" panose="02020603050405020304" pitchFamily="18" charset="0"/>
                <a:cs typeface="Times New Roman" panose="02020603050405020304" pitchFamily="18" charset="0"/>
              </a:rPr>
              <a:t>gruppen</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575" name="Google Shape;1575;p190"/>
          <p:cNvSpPr txBox="1">
            <a:spLocks noGrp="1"/>
          </p:cNvSpPr>
          <p:nvPr>
            <p:ph type="body" idx="1"/>
          </p:nvPr>
        </p:nvSpPr>
        <p:spPr>
          <a:xfrm>
            <a:off x="928715" y="2102832"/>
            <a:ext cx="6284700" cy="4134480"/>
          </a:xfrm>
          <a:prstGeom prst="rect">
            <a:avLst/>
          </a:prstGeom>
        </p:spPr>
        <p:txBody>
          <a:bodyPr spcFirstLastPara="1" wrap="square" lIns="91425" tIns="91425" rIns="91425" bIns="91425" anchor="t" anchorCtr="0">
            <a:noAutofit/>
          </a:bodyPr>
          <a:lstStyle/>
          <a:p>
            <a:pPr marL="0" lvl="0" indent="0">
              <a:lnSpc>
                <a:spcPct val="115000"/>
              </a:lnSpc>
              <a:spcBef>
                <a:spcPts val="0"/>
              </a:spcBef>
              <a:buNone/>
            </a:pP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lära</a:t>
            </a:r>
            <a:r>
              <a:rPr lang="en-US" sz="2400" dirty="0">
                <a:solidFill>
                  <a:srgbClr val="7030A0"/>
                </a:solidFill>
                <a:latin typeface="Times New Roman" panose="02020603050405020304" pitchFamily="18" charset="0"/>
                <a:cs typeface="Times New Roman" panose="02020603050405020304" pitchFamily="18" charset="0"/>
              </a:rPr>
              <a:t> med </a:t>
            </a:r>
            <a:r>
              <a:rPr lang="en-US" sz="2400" dirty="0" err="1">
                <a:solidFill>
                  <a:srgbClr val="7030A0"/>
                </a:solidFill>
                <a:latin typeface="Times New Roman" panose="02020603050405020304" pitchFamily="18" charset="0"/>
                <a:cs typeface="Times New Roman" panose="02020603050405020304" pitchFamily="18" charset="0"/>
              </a:rPr>
              <a:t>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av</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varandra</a:t>
            </a:r>
            <a:br>
              <a:rPr lang="en-US" sz="2400" dirty="0">
                <a:solidFill>
                  <a:srgbClr val="7030A0"/>
                </a:solidFill>
                <a:latin typeface="Times New Roman" panose="02020603050405020304" pitchFamily="18" charset="0"/>
                <a:cs typeface="Times New Roman" panose="02020603050405020304" pitchFamily="18" charset="0"/>
              </a:rPr>
            </a:br>
            <a:r>
              <a:rPr lang="en-US" sz="2400" dirty="0" err="1">
                <a:solidFill>
                  <a:srgbClr val="7030A0"/>
                </a:solidFill>
                <a:latin typeface="Times New Roman" panose="02020603050405020304" pitchFamily="18" charset="0"/>
                <a:cs typeface="Times New Roman" panose="02020603050405020304" pitchFamily="18" charset="0"/>
              </a:rPr>
              <a:t>Lita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på</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processen</a:t>
            </a:r>
            <a:r>
              <a:rPr lang="en-US" sz="2400" dirty="0">
                <a:solidFill>
                  <a:srgbClr val="7030A0"/>
                </a:solidFill>
                <a:latin typeface="Times New Roman" panose="02020603050405020304" pitchFamily="18" charset="0"/>
                <a:cs typeface="Times New Roman" panose="02020603050405020304" pitchFamily="18" charset="0"/>
              </a:rPr>
              <a:t>, AL = </a:t>
            </a:r>
            <a:r>
              <a:rPr lang="en-US" sz="2400" dirty="0" err="1">
                <a:solidFill>
                  <a:srgbClr val="7030A0"/>
                </a:solidFill>
                <a:latin typeface="Times New Roman" panose="02020603050405020304" pitchFamily="18" charset="0"/>
                <a:cs typeface="Times New Roman" panose="02020603050405020304" pitchFamily="18" charset="0"/>
              </a:rPr>
              <a:t>ingen</a:t>
            </a:r>
            <a:r>
              <a:rPr lang="en-US" sz="2400" dirty="0">
                <a:solidFill>
                  <a:srgbClr val="7030A0"/>
                </a:solidFill>
                <a:latin typeface="Times New Roman" panose="02020603050405020304" pitchFamily="18" charset="0"/>
                <a:cs typeface="Times New Roman" panose="02020603050405020304" pitchFamily="18" charset="0"/>
              </a:rPr>
              <a:t> “Quick fix”</a:t>
            </a:r>
          </a:p>
          <a:p>
            <a:pPr marL="0" lvl="0" indent="0" algn="l" rtl="0">
              <a:lnSpc>
                <a:spcPct val="115000"/>
              </a:lnSpc>
              <a:spcBef>
                <a:spcPts val="0"/>
              </a:spcBef>
              <a:spcAft>
                <a:spcPts val="0"/>
              </a:spcAft>
              <a:buNone/>
            </a:pPr>
            <a:r>
              <a:rPr lang="en-US" sz="2400" dirty="0">
                <a:solidFill>
                  <a:srgbClr val="7030A0"/>
                </a:solidFill>
                <a:latin typeface="Times New Roman" panose="02020603050405020304" pitchFamily="18" charset="0"/>
                <a:cs typeface="Times New Roman" panose="02020603050405020304" pitchFamily="18" charset="0"/>
              </a:rPr>
              <a:t>”Icke-</a:t>
            </a:r>
            <a:r>
              <a:rPr lang="en-US" sz="2400" dirty="0" err="1">
                <a:solidFill>
                  <a:srgbClr val="7030A0"/>
                </a:solidFill>
                <a:latin typeface="Times New Roman" panose="02020603050405020304" pitchFamily="18" charset="0"/>
                <a:cs typeface="Times New Roman" panose="02020603050405020304" pitchFamily="18" charset="0"/>
              </a:rPr>
              <a:t>experter</a:t>
            </a:r>
            <a:r>
              <a:rPr lang="en-US" sz="2400" dirty="0">
                <a:solidFill>
                  <a:srgbClr val="7030A0"/>
                </a:solidFill>
                <a:latin typeface="Times New Roman" panose="02020603050405020304" pitchFamily="18" charset="0"/>
                <a:cs typeface="Times New Roman" panose="02020603050405020304" pitchFamily="18" charset="0"/>
              </a:rPr>
              <a:t>” - </a:t>
            </a:r>
            <a:r>
              <a:rPr lang="en-US" sz="2400" dirty="0" err="1">
                <a:solidFill>
                  <a:srgbClr val="7030A0"/>
                </a:solidFill>
                <a:latin typeface="Times New Roman" panose="02020603050405020304" pitchFamily="18" charset="0"/>
                <a:cs typeface="Times New Roman" panose="02020603050405020304" pitchFamily="18" charset="0"/>
              </a:rPr>
              <a:t>friska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frågor</a:t>
            </a:r>
            <a:r>
              <a:rPr lang="en-US" sz="2400" dirty="0">
                <a:solidFill>
                  <a:srgbClr val="7030A0"/>
                </a:solidFill>
                <a:latin typeface="Times New Roman" panose="02020603050405020304" pitchFamily="18" charset="0"/>
                <a:cs typeface="Times New Roman" panose="02020603050405020304" pitchFamily="18" charset="0"/>
              </a:rPr>
              <a:t>, timing</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Komplexa</a:t>
            </a:r>
            <a:r>
              <a:rPr lang="en-US" sz="2400" dirty="0">
                <a:solidFill>
                  <a:srgbClr val="7030A0"/>
                </a:solidFill>
                <a:latin typeface="Times New Roman" panose="02020603050405020304" pitchFamily="18" charset="0"/>
                <a:cs typeface="Times New Roman" panose="02020603050405020304" pitchFamily="18" charset="0"/>
              </a:rPr>
              <a:t> problem </a:t>
            </a:r>
            <a:r>
              <a:rPr lang="en-US" sz="2400" dirty="0" err="1">
                <a:solidFill>
                  <a:srgbClr val="7030A0"/>
                </a:solidFill>
                <a:latin typeface="Times New Roman" panose="02020603050405020304" pitchFamily="18" charset="0"/>
                <a:cs typeface="Times New Roman" panose="02020603050405020304" pitchFamily="18" charset="0"/>
              </a:rPr>
              <a:t>kräver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många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färdigheter</a:t>
            </a:r>
            <a:r>
              <a:rPr lang="en-US" sz="2400" dirty="0">
                <a:solidFill>
                  <a:srgbClr val="7030A0"/>
                </a:solidFill>
                <a:latin typeface="Times New Roman" panose="02020603050405020304" pitchFamily="18" charset="0"/>
                <a:cs typeface="Times New Roman" panose="02020603050405020304" pitchFamily="18" charset="0"/>
              </a:rPr>
              <a:t> </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Spegel</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på</a:t>
            </a:r>
            <a:r>
              <a:rPr lang="en-US" sz="2400" dirty="0">
                <a:solidFill>
                  <a:srgbClr val="7030A0"/>
                </a:solidFill>
                <a:latin typeface="Times New Roman" panose="02020603050405020304" pitchFamily="18" charset="0"/>
                <a:cs typeface="Times New Roman" panose="02020603050405020304" pitchFamily="18" charset="0"/>
              </a:rPr>
              <a:t> sig </a:t>
            </a:r>
            <a:r>
              <a:rPr lang="en-US" sz="2400" dirty="0" err="1">
                <a:solidFill>
                  <a:srgbClr val="7030A0"/>
                </a:solidFill>
                <a:latin typeface="Times New Roman" panose="02020603050405020304" pitchFamily="18" charset="0"/>
                <a:cs typeface="Times New Roman" panose="02020603050405020304" pitchFamily="18" charset="0"/>
              </a:rPr>
              <a:t>själv</a:t>
            </a:r>
            <a:r>
              <a:rPr lang="en-US" sz="2400" dirty="0">
                <a:solidFill>
                  <a:srgbClr val="7030A0"/>
                </a:solidFill>
                <a:latin typeface="Times New Roman" panose="02020603050405020304" pitchFamily="18" charset="0"/>
                <a:cs typeface="Times New Roman" panose="02020603050405020304" pitchFamily="18" charset="0"/>
              </a:rPr>
              <a:t> - </a:t>
            </a:r>
            <a:r>
              <a:rPr lang="en-US" sz="2400" dirty="0" err="1">
                <a:solidFill>
                  <a:srgbClr val="7030A0"/>
                </a:solidFill>
                <a:latin typeface="Times New Roman" panose="02020603050405020304" pitchFamily="18" charset="0"/>
                <a:cs typeface="Times New Roman" panose="02020603050405020304" pitchFamily="18" charset="0"/>
              </a:rPr>
              <a:t>gruppen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håller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spegeln</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Hjälp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analysera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förstå</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Gruppens</a:t>
            </a:r>
            <a:r>
              <a:rPr lang="en-US" sz="2400" dirty="0">
                <a:solidFill>
                  <a:srgbClr val="7030A0"/>
                </a:solidFill>
                <a:latin typeface="Times New Roman" panose="02020603050405020304" pitchFamily="18" charset="0"/>
                <a:cs typeface="Times New Roman" panose="02020603050405020304" pitchFamily="18" charset="0"/>
              </a:rPr>
              <a:t> potential - </a:t>
            </a:r>
            <a:r>
              <a:rPr lang="en-US" sz="2400" dirty="0" err="1">
                <a:solidFill>
                  <a:srgbClr val="7030A0"/>
                </a:solidFill>
                <a:latin typeface="Times New Roman" panose="02020603050405020304" pitchFamily="18" charset="0"/>
                <a:cs typeface="Times New Roman" panose="02020603050405020304" pitchFamily="18" charset="0"/>
              </a:rPr>
              <a:t>alla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har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något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lära</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En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mogen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grupp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kan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bli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självfaciliterande</a:t>
            </a:r>
            <a:br>
              <a:rPr lang="en-US" sz="2400" dirty="0">
                <a:solidFill>
                  <a:srgbClr val="7030A0"/>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endParaRPr sz="1400" dirty="0"/>
          </a:p>
        </p:txBody>
      </p:sp>
      <p:pic>
        <p:nvPicPr>
          <p:cNvPr id="1576" name="Google Shape;1576;p190" descr="mirror-983427_960_720.png"/>
          <p:cNvPicPr preferRelativeResize="0"/>
          <p:nvPr/>
        </p:nvPicPr>
        <p:blipFill>
          <a:blip r:embed="rId3">
            <a:alphaModFix/>
          </a:blip>
          <a:stretch>
            <a:fillRect/>
          </a:stretch>
        </p:blipFill>
        <p:spPr>
          <a:xfrm>
            <a:off x="6228184" y="2084445"/>
            <a:ext cx="2520280" cy="3541767"/>
          </a:xfrm>
          <a:prstGeom prst="rect">
            <a:avLst/>
          </a:prstGeom>
          <a:noFill/>
          <a:ln>
            <a:noFill/>
          </a:ln>
        </p:spPr>
      </p:pic>
    </p:spTree>
    <p:extLst>
      <p:ext uri="{BB962C8B-B14F-4D97-AF65-F5344CB8AC3E}">
        <p14:creationId xmlns:p14="http://schemas.microsoft.com/office/powerpoint/2010/main" val="379995370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73"/>
        <p:cNvGrpSpPr/>
        <p:nvPr/>
      </p:nvGrpSpPr>
      <p:grpSpPr>
        <a:xfrm>
          <a:off x="0" y="0"/>
          <a:ext cx="0" cy="0"/>
          <a:chOff x="0" y="0"/>
          <a:chExt cx="0" cy="0"/>
        </a:xfrm>
      </p:grpSpPr>
      <p:sp>
        <p:nvSpPr>
          <p:cNvPr id="1574" name="Google Shape;1574;p190"/>
          <p:cNvSpPr txBox="1">
            <a:spLocks noGrp="1"/>
          </p:cNvSpPr>
          <p:nvPr>
            <p:ph type="title"/>
          </p:nvPr>
        </p:nvSpPr>
        <p:spPr>
          <a:xfrm>
            <a:off x="929099" y="766067"/>
            <a:ext cx="7395600" cy="1143200"/>
          </a:xfrm>
          <a:prstGeom prst="rect">
            <a:avLst/>
          </a:prstGeom>
        </p:spPr>
        <p:txBody>
          <a:bodyPr spcFirstLastPara="1" wrap="square" lIns="91425" tIns="91425" rIns="91425" bIns="91425" anchor="ctr" anchorCtr="0">
            <a:noAutofit/>
          </a:bodyPr>
          <a:lstStyle/>
          <a:p>
            <a:pPr lvl="0"/>
            <a:r>
              <a:rPr lang="en-US" sz="4400" dirty="0" err="1">
                <a:solidFill>
                  <a:srgbClr val="7030A0"/>
                </a:solidFill>
                <a:latin typeface="Times New Roman" panose="02020603050405020304" pitchFamily="18" charset="0"/>
                <a:cs typeface="Times New Roman" panose="02020603050405020304" pitchFamily="18" charset="0"/>
              </a:rPr>
              <a:t>Deltagarna</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i</a:t>
            </a:r>
            <a:r>
              <a:rPr lang="en-US" sz="4400" dirty="0">
                <a:solidFill>
                  <a:srgbClr val="7030A0"/>
                </a:solidFill>
                <a:latin typeface="Times New Roman" panose="02020603050405020304" pitchFamily="18" charset="0"/>
                <a:cs typeface="Times New Roman" panose="02020603050405020304" pitchFamily="18" charset="0"/>
              </a:rPr>
              <a:t> AL-</a:t>
            </a:r>
            <a:r>
              <a:rPr lang="en-US" sz="4400" dirty="0" err="1">
                <a:solidFill>
                  <a:srgbClr val="7030A0"/>
                </a:solidFill>
                <a:latin typeface="Times New Roman" panose="02020603050405020304" pitchFamily="18" charset="0"/>
                <a:cs typeface="Times New Roman" panose="02020603050405020304" pitchFamily="18" charset="0"/>
              </a:rPr>
              <a:t>gruppen</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575" name="Google Shape;1575;p190"/>
          <p:cNvSpPr txBox="1">
            <a:spLocks noGrp="1"/>
          </p:cNvSpPr>
          <p:nvPr>
            <p:ph type="body" idx="1"/>
          </p:nvPr>
        </p:nvSpPr>
        <p:spPr>
          <a:xfrm>
            <a:off x="928714" y="1916832"/>
            <a:ext cx="6955654" cy="4320480"/>
          </a:xfrm>
          <a:prstGeom prst="rect">
            <a:avLst/>
          </a:prstGeom>
        </p:spPr>
        <p:txBody>
          <a:bodyPr spcFirstLastPara="1" wrap="square" lIns="91425" tIns="91425" rIns="91425" bIns="91425" anchor="t" anchorCtr="0">
            <a:noAutofit/>
          </a:bodyPr>
          <a:lstStyle/>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personligheter</a:t>
            </a:r>
            <a:r>
              <a:rPr lang="en-US" sz="2400" dirty="0">
                <a:solidFill>
                  <a:srgbClr val="7030A0"/>
                </a:solidFill>
                <a:latin typeface="Times New Roman" panose="02020603050405020304" pitchFamily="18" charset="0"/>
                <a:cs typeface="Times New Roman" panose="02020603050405020304" pitchFamily="18" charset="0"/>
              </a:rPr>
              <a:t>?</a:t>
            </a:r>
          </a:p>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drivkrafter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bakom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beteendet</a:t>
            </a:r>
            <a:r>
              <a:rPr lang="en-US" sz="2400" dirty="0">
                <a:solidFill>
                  <a:srgbClr val="7030A0"/>
                </a:solidFill>
                <a:latin typeface="Times New Roman" panose="02020603050405020304" pitchFamily="18" charset="0"/>
                <a:cs typeface="Times New Roman" panose="02020603050405020304" pitchFamily="18" charset="0"/>
              </a:rPr>
              <a:t>?</a:t>
            </a:r>
          </a:p>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utvecklingsvägar</a:t>
            </a:r>
            <a:r>
              <a:rPr lang="en-US" sz="2400" dirty="0">
                <a:solidFill>
                  <a:srgbClr val="7030A0"/>
                </a:solidFill>
                <a:latin typeface="Times New Roman" panose="02020603050405020304" pitchFamily="18" charset="0"/>
                <a:cs typeface="Times New Roman" panose="02020603050405020304" pitchFamily="18" charset="0"/>
              </a:rPr>
              <a:t>?</a:t>
            </a:r>
          </a:p>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lätt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sätt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att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uttrycka</a:t>
            </a:r>
            <a:r>
              <a:rPr lang="en-US" sz="2400" dirty="0">
                <a:solidFill>
                  <a:srgbClr val="7030A0"/>
                </a:solidFill>
                <a:latin typeface="Times New Roman" panose="02020603050405020304" pitchFamily="18" charset="0"/>
                <a:cs typeface="Times New Roman" panose="02020603050405020304" pitchFamily="18" charset="0"/>
              </a:rPr>
              <a:t> sig?</a:t>
            </a:r>
          </a:p>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grad </a:t>
            </a:r>
            <a:r>
              <a:rPr lang="en-US" sz="2400" dirty="0" err="1">
                <a:solidFill>
                  <a:srgbClr val="7030A0"/>
                </a:solidFill>
                <a:latin typeface="Times New Roman" panose="02020603050405020304" pitchFamily="18" charset="0"/>
                <a:cs typeface="Times New Roman" panose="02020603050405020304" pitchFamily="18" charset="0"/>
              </a:rPr>
              <a:t>av</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självförtroende</a:t>
            </a:r>
            <a:r>
              <a:rPr lang="en-US" sz="2400" dirty="0">
                <a:solidFill>
                  <a:srgbClr val="7030A0"/>
                </a:solidFill>
                <a:latin typeface="Times New Roman" panose="02020603050405020304" pitchFamily="18" charset="0"/>
                <a:cs typeface="Times New Roman" panose="02020603050405020304" pitchFamily="18" charset="0"/>
              </a:rPr>
              <a:t>?</a:t>
            </a:r>
          </a:p>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grad </a:t>
            </a:r>
            <a:r>
              <a:rPr lang="en-US" sz="2400" dirty="0" err="1">
                <a:solidFill>
                  <a:srgbClr val="7030A0"/>
                </a:solidFill>
                <a:latin typeface="Times New Roman" panose="02020603050405020304" pitchFamily="18" charset="0"/>
                <a:cs typeface="Times New Roman" panose="02020603050405020304" pitchFamily="18" charset="0"/>
              </a:rPr>
              <a:t>av</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självkännedom</a:t>
            </a:r>
            <a:r>
              <a:rPr lang="en-US" sz="2400" dirty="0">
                <a:solidFill>
                  <a:srgbClr val="7030A0"/>
                </a:solidFill>
                <a:latin typeface="Times New Roman" panose="02020603050405020304" pitchFamily="18" charset="0"/>
                <a:cs typeface="Times New Roman" panose="02020603050405020304" pitchFamily="18" charset="0"/>
              </a:rPr>
              <a:t>?</a:t>
            </a:r>
          </a:p>
          <a:p>
            <a:pPr marL="342900" lvl="0" indent="-342900">
              <a:lnSpc>
                <a:spcPct val="115000"/>
              </a:lnSpc>
              <a:spcBef>
                <a:spcPts val="0"/>
              </a:spcBef>
              <a:buFontTx/>
              <a:buChar char="-"/>
            </a:pP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ryggsäckar</a:t>
            </a:r>
            <a:r>
              <a:rPr lang="en-US" sz="2400" dirty="0">
                <a:solidFill>
                  <a:srgbClr val="7030A0"/>
                </a:solidFill>
                <a:latin typeface="Times New Roman" panose="02020603050405020304" pitchFamily="18" charset="0"/>
                <a:cs typeface="Times New Roman" panose="02020603050405020304" pitchFamily="18" charset="0"/>
              </a:rPr>
              <a:t>”?</a:t>
            </a:r>
            <a:br>
              <a:rPr lang="en-US" sz="2400" dirty="0">
                <a:solidFill>
                  <a:srgbClr val="7030A0"/>
                </a:solidFill>
                <a:latin typeface="Times New Roman" panose="02020603050405020304" pitchFamily="18" charset="0"/>
                <a:cs typeface="Times New Roman" panose="02020603050405020304" pitchFamily="18" charset="0"/>
              </a:rPr>
            </a:br>
            <a:r>
              <a:rPr lang="en-US" sz="2400" b="1" i="1" dirty="0" err="1">
                <a:solidFill>
                  <a:srgbClr val="7030A0"/>
                </a:solidFill>
                <a:latin typeface="Times New Roman" panose="02020603050405020304" pitchFamily="18" charset="0"/>
                <a:cs typeface="Times New Roman" panose="02020603050405020304" pitchFamily="18" charset="0"/>
              </a:rPr>
              <a:t>Detta</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kan</a:t>
            </a:r>
            <a:r>
              <a:rPr lang="en-US" sz="2400" b="1" i="1" dirty="0">
                <a:solidFill>
                  <a:srgbClr val="7030A0"/>
                </a:solidFill>
                <a:latin typeface="Times New Roman" panose="02020603050405020304" pitchFamily="18" charset="0"/>
                <a:cs typeface="Times New Roman" panose="02020603050405020304" pitchFamily="18" charset="0"/>
              </a:rPr>
              <a:t> du </a:t>
            </a:r>
            <a:r>
              <a:rPr lang="en-US" sz="2400" b="1" i="1" dirty="0" err="1">
                <a:solidFill>
                  <a:srgbClr val="7030A0"/>
                </a:solidFill>
                <a:latin typeface="Times New Roman" panose="02020603050405020304" pitchFamily="18" charset="0"/>
                <a:cs typeface="Times New Roman" panose="02020603050405020304" pitchFamily="18" charset="0"/>
              </a:rPr>
              <a:t>bli</a:t>
            </a:r>
            <a:r>
              <a:rPr lang="en-US" sz="2400" b="1" i="1" dirty="0">
                <a:solidFill>
                  <a:srgbClr val="7030A0"/>
                </a:solidFill>
                <a:latin typeface="Times New Roman" panose="02020603050405020304" pitchFamily="18" charset="0"/>
                <a:cs typeface="Times New Roman" panose="02020603050405020304" pitchFamily="18" charset="0"/>
              </a:rPr>
              <a:t> bra </a:t>
            </a:r>
            <a:r>
              <a:rPr lang="en-US" sz="2400" b="1" i="1" dirty="0" err="1">
                <a:solidFill>
                  <a:srgbClr val="7030A0"/>
                </a:solidFill>
                <a:latin typeface="Times New Roman" panose="02020603050405020304" pitchFamily="18" charset="0"/>
                <a:cs typeface="Times New Roman" panose="02020603050405020304" pitchFamily="18" charset="0"/>
              </a:rPr>
              <a:t>på</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att</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facilitera</a:t>
            </a:r>
            <a:r>
              <a:rPr lang="en-US" sz="2400" b="1" i="1" dirty="0">
                <a:solidFill>
                  <a:srgbClr val="7030A0"/>
                </a:solidFill>
                <a:latin typeface="Times New Roman" panose="02020603050405020304" pitchFamily="18" charset="0"/>
                <a:cs typeface="Times New Roman" panose="02020603050405020304" pitchFamily="18" charset="0"/>
              </a:rPr>
              <a:t>,</a:t>
            </a:r>
            <a:br>
              <a:rPr lang="en-US" sz="2400" b="1" i="1" dirty="0">
                <a:solidFill>
                  <a:srgbClr val="7030A0"/>
                </a:solidFill>
                <a:latin typeface="Times New Roman" panose="02020603050405020304" pitchFamily="18" charset="0"/>
                <a:cs typeface="Times New Roman" panose="02020603050405020304" pitchFamily="18" charset="0"/>
              </a:rPr>
            </a:br>
            <a:r>
              <a:rPr lang="en-US" sz="2400" b="1" i="1" dirty="0" err="1">
                <a:solidFill>
                  <a:srgbClr val="7030A0"/>
                </a:solidFill>
                <a:latin typeface="Times New Roman" panose="02020603050405020304" pitchFamily="18" charset="0"/>
                <a:cs typeface="Times New Roman" panose="02020603050405020304" pitchFamily="18" charset="0"/>
              </a:rPr>
              <a:t>så</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att</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alla</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blir</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delaktiga</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och</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kommer</a:t>
            </a:r>
            <a:r>
              <a:rPr lang="en-US" sz="2400" b="1" i="1" dirty="0">
                <a:solidFill>
                  <a:srgbClr val="7030A0"/>
                </a:solidFill>
                <a:latin typeface="Times New Roman" panose="02020603050405020304" pitchFamily="18" charset="0"/>
                <a:cs typeface="Times New Roman" panose="02020603050405020304" pitchFamily="18" charset="0"/>
              </a:rPr>
              <a:t> till sin </a:t>
            </a:r>
            <a:r>
              <a:rPr lang="en-US" sz="2400" b="1" i="1" dirty="0" err="1">
                <a:solidFill>
                  <a:srgbClr val="7030A0"/>
                </a:solidFill>
                <a:latin typeface="Times New Roman" panose="02020603050405020304" pitchFamily="18" charset="0"/>
                <a:cs typeface="Times New Roman" panose="02020603050405020304" pitchFamily="18" charset="0"/>
              </a:rPr>
              <a:t>rätt</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Det</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är</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ett</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spännande</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uppdrag</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och</a:t>
            </a:r>
            <a:r>
              <a:rPr lang="en-US" sz="2400" b="1" i="1" dirty="0">
                <a:solidFill>
                  <a:srgbClr val="7030A0"/>
                </a:solidFill>
                <a:latin typeface="Times New Roman" panose="02020603050405020304" pitchFamily="18" charset="0"/>
                <a:cs typeface="Times New Roman" panose="02020603050405020304" pitchFamily="18" charset="0"/>
              </a:rPr>
              <a:t> du </a:t>
            </a:r>
            <a:r>
              <a:rPr lang="en-US" sz="2400" b="1" i="1" dirty="0" err="1">
                <a:solidFill>
                  <a:srgbClr val="7030A0"/>
                </a:solidFill>
                <a:latin typeface="Times New Roman" panose="02020603050405020304" pitchFamily="18" charset="0"/>
                <a:cs typeface="Times New Roman" panose="02020603050405020304" pitchFamily="18" charset="0"/>
              </a:rPr>
              <a:t>är</a:t>
            </a: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err="1">
                <a:solidFill>
                  <a:srgbClr val="7030A0"/>
                </a:solidFill>
                <a:latin typeface="Times New Roman" panose="02020603050405020304" pitchFamily="18" charset="0"/>
                <a:cs typeface="Times New Roman" panose="02020603050405020304" pitchFamily="18" charset="0"/>
              </a:rPr>
              <a:t>viktig</a:t>
            </a:r>
            <a:r>
              <a:rPr lang="en-US" sz="2400" b="1" i="1" dirty="0">
                <a:solidFill>
                  <a:srgbClr val="7030A0"/>
                </a:solidFill>
                <a:latin typeface="Times New Roman" panose="02020603050405020304" pitchFamily="18" charset="0"/>
                <a:cs typeface="Times New Roman" panose="02020603050405020304" pitchFamily="18" charset="0"/>
              </a:rPr>
              <a:t>!!!</a:t>
            </a:r>
            <a:br>
              <a:rPr lang="en-US" sz="2400" dirty="0">
                <a:solidFill>
                  <a:srgbClr val="7030A0"/>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endParaRPr sz="1400" dirty="0"/>
          </a:p>
        </p:txBody>
      </p:sp>
      <p:pic>
        <p:nvPicPr>
          <p:cNvPr id="1576" name="Google Shape;1576;p190" descr="mirror-983427_960_720.png"/>
          <p:cNvPicPr preferRelativeResize="0"/>
          <p:nvPr/>
        </p:nvPicPr>
        <p:blipFill>
          <a:blip r:embed="rId3">
            <a:alphaModFix/>
          </a:blip>
          <a:stretch>
            <a:fillRect/>
          </a:stretch>
        </p:blipFill>
        <p:spPr>
          <a:xfrm>
            <a:off x="6228184" y="2084445"/>
            <a:ext cx="2520280" cy="3541767"/>
          </a:xfrm>
          <a:prstGeom prst="rect">
            <a:avLst/>
          </a:prstGeom>
          <a:noFill/>
          <a:ln>
            <a:noFill/>
          </a:ln>
        </p:spPr>
      </p:pic>
    </p:spTree>
    <p:extLst>
      <p:ext uri="{BB962C8B-B14F-4D97-AF65-F5344CB8AC3E}">
        <p14:creationId xmlns:p14="http://schemas.microsoft.com/office/powerpoint/2010/main" val="35416628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66"/>
        <p:cNvGrpSpPr/>
        <p:nvPr/>
      </p:nvGrpSpPr>
      <p:grpSpPr>
        <a:xfrm>
          <a:off x="0" y="0"/>
          <a:ext cx="0" cy="0"/>
          <a:chOff x="0" y="0"/>
          <a:chExt cx="0" cy="0"/>
        </a:xfrm>
      </p:grpSpPr>
      <p:sp>
        <p:nvSpPr>
          <p:cNvPr id="1567" name="Google Shape;1567;p189"/>
          <p:cNvSpPr txBox="1">
            <a:spLocks noGrp="1"/>
          </p:cNvSpPr>
          <p:nvPr>
            <p:ph type="title"/>
          </p:nvPr>
        </p:nvSpPr>
        <p:spPr>
          <a:xfrm>
            <a:off x="606499" y="766067"/>
            <a:ext cx="7332600" cy="114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a:solidFill>
                  <a:srgbClr val="7030A0"/>
                </a:solidFill>
                <a:latin typeface="Times New Roman" panose="02020603050405020304" pitchFamily="18" charset="0"/>
                <a:cs typeface="Times New Roman" panose="02020603050405020304" pitchFamily="18" charset="0"/>
              </a:rPr>
              <a:t>Action Learning - </a:t>
            </a:r>
            <a:r>
              <a:rPr lang="en-US" sz="4400" dirty="0" err="1">
                <a:solidFill>
                  <a:srgbClr val="7030A0"/>
                </a:solidFill>
                <a:latin typeface="Times New Roman" panose="02020603050405020304" pitchFamily="18" charset="0"/>
                <a:cs typeface="Times New Roman" panose="02020603050405020304" pitchFamily="18" charset="0"/>
              </a:rPr>
              <a:t>individen</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568" name="Google Shape;1568;p189"/>
          <p:cNvSpPr txBox="1">
            <a:spLocks noGrp="1"/>
          </p:cNvSpPr>
          <p:nvPr>
            <p:ph type="body" idx="1"/>
          </p:nvPr>
        </p:nvSpPr>
        <p:spPr>
          <a:xfrm>
            <a:off x="611560" y="1844824"/>
            <a:ext cx="3888432" cy="453650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dirty="0">
                <a:solidFill>
                  <a:srgbClr val="7030A0"/>
                </a:solidFill>
                <a:latin typeface="Times New Roman" panose="02020603050405020304" pitchFamily="18" charset="0"/>
                <a:cs typeface="Times New Roman" panose="02020603050405020304" pitchFamily="18" charset="0"/>
              </a:rPr>
              <a:t>*MNF – </a:t>
            </a:r>
            <a:br>
              <a:rPr lang="en-US" sz="2400" dirty="0">
                <a:solidFill>
                  <a:srgbClr val="7030A0"/>
                </a:solidFill>
                <a:latin typeface="Times New Roman" panose="02020603050405020304" pitchFamily="18" charset="0"/>
                <a:cs typeface="Times New Roman" panose="02020603050405020304" pitchFamily="18" charset="0"/>
              </a:rPr>
            </a:br>
            <a:r>
              <a:rPr lang="en-US" sz="2400" dirty="0">
                <a:solidFill>
                  <a:srgbClr val="7030A0"/>
                </a:solidFill>
                <a:latin typeface="Times New Roman" panose="02020603050405020304" pitchFamily="18" charset="0"/>
                <a:cs typeface="Times New Roman" panose="02020603050405020304" pitchFamily="18" charset="0"/>
              </a:rPr>
              <a:t>Min </a:t>
            </a:r>
            <a:r>
              <a:rPr lang="en-US" sz="2400" dirty="0" err="1">
                <a:solidFill>
                  <a:srgbClr val="7030A0"/>
                </a:solidFill>
                <a:latin typeface="Times New Roman" panose="02020603050405020304" pitchFamily="18" charset="0"/>
                <a:cs typeface="Times New Roman" panose="02020603050405020304" pitchFamily="18" charset="0"/>
              </a:rPr>
              <a:t>Nuvarande</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Förståelse</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Förståelsen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kan“fördjupas</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eller</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förhöjas</a:t>
            </a:r>
            <a:r>
              <a:rPr lang="en-US" sz="2400" dirty="0">
                <a:solidFill>
                  <a:srgbClr val="7030A0"/>
                </a:solidFill>
                <a:latin typeface="Times New Roman" panose="02020603050405020304" pitchFamily="18" charset="0"/>
                <a:cs typeface="Times New Roman" panose="02020603050405020304" pitchFamily="18" charset="0"/>
              </a:rPr>
              <a:t>” med </a:t>
            </a:r>
            <a:r>
              <a:rPr lang="en-US" sz="2400" dirty="0" err="1">
                <a:solidFill>
                  <a:srgbClr val="7030A0"/>
                </a:solidFill>
                <a:latin typeface="Times New Roman" panose="02020603050405020304" pitchFamily="18" charset="0"/>
                <a:cs typeface="Times New Roman" panose="02020603050405020304" pitchFamily="18" charset="0"/>
              </a:rPr>
              <a:t>hjälp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av</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andras</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olika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perspektiv</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erfarenheter</a:t>
            </a:r>
            <a:r>
              <a:rPr lang="en-US" sz="2400" dirty="0">
                <a:solidFill>
                  <a:srgbClr val="7030A0"/>
                </a:solidFill>
                <a:latin typeface="Times New Roman" panose="02020603050405020304" pitchFamily="18" charset="0"/>
                <a:cs typeface="Times New Roman" panose="02020603050405020304" pitchFamily="18" charset="0"/>
              </a:rPr>
              <a:t>. </a:t>
            </a:r>
            <a:br>
              <a:rPr lang="en-US" sz="2400" dirty="0">
                <a:solidFill>
                  <a:srgbClr val="7030A0"/>
                </a:solidFill>
                <a:latin typeface="Times New Roman" panose="02020603050405020304" pitchFamily="18" charset="0"/>
                <a:cs typeface="Times New Roman" panose="02020603050405020304" pitchFamily="18" charset="0"/>
              </a:rPr>
            </a:br>
            <a:r>
              <a:rPr lang="en-US" sz="2400" dirty="0" err="1">
                <a:solidFill>
                  <a:srgbClr val="7030A0"/>
                </a:solidFill>
                <a:latin typeface="Times New Roman" panose="02020603050405020304" pitchFamily="18" charset="0"/>
                <a:cs typeface="Times New Roman" panose="02020603050405020304" pitchFamily="18" charset="0"/>
              </a:rPr>
              <a:t>Hjälp</a:t>
            </a:r>
            <a:r>
              <a:rPr lang="en-US" sz="2400" dirty="0">
                <a:solidFill>
                  <a:srgbClr val="7030A0"/>
                </a:solidFill>
                <a:latin typeface="Times New Roman" panose="02020603050405020304" pitchFamily="18" charset="0"/>
                <a:cs typeface="Times New Roman" panose="02020603050405020304" pitchFamily="18" charset="0"/>
              </a:rPr>
              <a:t> med </a:t>
            </a:r>
            <a:r>
              <a:rPr lang="en-US" sz="2400" dirty="0" err="1">
                <a:solidFill>
                  <a:srgbClr val="7030A0"/>
                </a:solidFill>
                <a:latin typeface="Times New Roman" panose="02020603050405020304" pitchFamily="18" charset="0"/>
                <a:cs typeface="Times New Roman" panose="02020603050405020304" pitchFamily="18" charset="0"/>
              </a:rPr>
              <a:t>distansen</a:t>
            </a:r>
            <a:r>
              <a:rPr lang="en-US" sz="2400" dirty="0">
                <a:solidFill>
                  <a:srgbClr val="7030A0"/>
                </a:solidFill>
                <a:latin typeface="Times New Roman" panose="02020603050405020304" pitchFamily="18" charset="0"/>
                <a:cs typeface="Times New Roman" panose="02020603050405020304" pitchFamily="18" charset="0"/>
              </a:rPr>
              <a:t> - ”</a:t>
            </a:r>
            <a:r>
              <a:rPr lang="en-US" sz="2400" dirty="0" err="1">
                <a:solidFill>
                  <a:srgbClr val="7030A0"/>
                </a:solidFill>
                <a:latin typeface="Times New Roman" panose="02020603050405020304" pitchFamily="18" charset="0"/>
                <a:cs typeface="Times New Roman" panose="02020603050405020304" pitchFamily="18" charset="0"/>
              </a:rPr>
              <a:t>få</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insikt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andra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perspektiv</a:t>
            </a:r>
            <a:r>
              <a:rPr lang="en-US" sz="2400" dirty="0">
                <a:solidFill>
                  <a:srgbClr val="7030A0"/>
                </a:solidFill>
                <a:latin typeface="Times New Roman" panose="02020603050405020304" pitchFamily="18" charset="0"/>
                <a:cs typeface="Times New Roman" panose="02020603050405020304" pitchFamily="18" charset="0"/>
              </a:rPr>
              <a:t>”</a:t>
            </a:r>
            <a:r>
              <a:rPr lang="sv-SE" sz="2400" dirty="0">
                <a:solidFill>
                  <a:srgbClr val="7030A0"/>
                </a:solidFill>
                <a:latin typeface="Times New Roman" panose="02020603050405020304" pitchFamily="18" charset="0"/>
                <a:cs typeface="Times New Roman" panose="02020603050405020304" pitchFamily="18" charset="0"/>
              </a:rPr>
              <a:t>.</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dirty="0" err="1">
                <a:solidFill>
                  <a:srgbClr val="7030A0"/>
                </a:solidFill>
                <a:latin typeface="Times New Roman" panose="02020603050405020304" pitchFamily="18" charset="0"/>
                <a:cs typeface="Times New Roman" panose="02020603050405020304" pitchFamily="18" charset="0"/>
              </a:rPr>
              <a:t>Stöd</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uppmuntran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och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utmaning</a:t>
            </a:r>
            <a:r>
              <a:rPr lang="en-US" sz="2400" dirty="0">
                <a:solidFill>
                  <a:srgbClr val="7030A0"/>
                </a:solidFill>
                <a:latin typeface="Times New Roman" panose="02020603050405020304" pitchFamily="18" charset="0"/>
                <a:cs typeface="Times New Roman" panose="02020603050405020304" pitchFamily="18" charset="0"/>
              </a:rPr>
              <a:t>.</a:t>
            </a:r>
            <a:endParaRPr sz="2400" dirty="0">
              <a:solidFill>
                <a:srgbClr val="7030A0"/>
              </a:solidFill>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endParaRPr sz="1400" dirty="0">
              <a:solidFill>
                <a:srgbClr val="7030A0"/>
              </a:solidFill>
            </a:endParaRPr>
          </a:p>
        </p:txBody>
      </p:sp>
      <p:pic>
        <p:nvPicPr>
          <p:cNvPr id="1569" name="Google Shape;1569;p189"/>
          <p:cNvPicPr preferRelativeResize="0"/>
          <p:nvPr/>
        </p:nvPicPr>
        <p:blipFill>
          <a:blip r:embed="rId3">
            <a:alphaModFix/>
          </a:blip>
          <a:stretch>
            <a:fillRect/>
          </a:stretch>
        </p:blipFill>
        <p:spPr>
          <a:xfrm>
            <a:off x="4499993" y="2211234"/>
            <a:ext cx="4192982" cy="2997967"/>
          </a:xfrm>
          <a:prstGeom prst="rect">
            <a:avLst/>
          </a:prstGeom>
          <a:noFill/>
          <a:ln>
            <a:noFill/>
          </a:ln>
        </p:spPr>
      </p:pic>
    </p:spTree>
    <p:extLst>
      <p:ext uri="{BB962C8B-B14F-4D97-AF65-F5344CB8AC3E}">
        <p14:creationId xmlns:p14="http://schemas.microsoft.com/office/powerpoint/2010/main" val="350060360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87"/>
        <p:cNvGrpSpPr/>
        <p:nvPr/>
      </p:nvGrpSpPr>
      <p:grpSpPr>
        <a:xfrm>
          <a:off x="0" y="0"/>
          <a:ext cx="0" cy="0"/>
          <a:chOff x="0" y="0"/>
          <a:chExt cx="0" cy="0"/>
        </a:xfrm>
      </p:grpSpPr>
      <p:sp>
        <p:nvSpPr>
          <p:cNvPr id="1588" name="Google Shape;1588;p192"/>
          <p:cNvSpPr txBox="1">
            <a:spLocks noGrp="1"/>
          </p:cNvSpPr>
          <p:nvPr>
            <p:ph type="title"/>
          </p:nvPr>
        </p:nvSpPr>
        <p:spPr>
          <a:xfrm>
            <a:off x="1366857" y="357137"/>
            <a:ext cx="6410400" cy="1143200"/>
          </a:xfrm>
          <a:prstGeom prst="rect">
            <a:avLst/>
          </a:prstGeom>
          <a:no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5A5A5A"/>
              </a:buClr>
              <a:buFont typeface="Arial"/>
              <a:buNone/>
            </a:pPr>
            <a:r>
              <a:rPr lang="en-US" sz="4400" dirty="0" err="1">
                <a:solidFill>
                  <a:srgbClr val="7030A0"/>
                </a:solidFill>
                <a:latin typeface="Times New Roman" panose="02020603050405020304" pitchFamily="18" charset="0"/>
                <a:cs typeface="Times New Roman" panose="02020603050405020304" pitchFamily="18" charset="0"/>
              </a:rPr>
              <a:t>Aktionslärande</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samtal</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589" name="Google Shape;1589;p192"/>
          <p:cNvSpPr/>
          <p:nvPr/>
        </p:nvSpPr>
        <p:spPr>
          <a:xfrm>
            <a:off x="3275856" y="1988840"/>
            <a:ext cx="2517743" cy="564287"/>
          </a:xfrm>
          <a:prstGeom prst="rect">
            <a:avLst/>
          </a:prstGeom>
          <a:noFill/>
          <a:ln>
            <a:noFill/>
          </a:ln>
        </p:spPr>
        <p:txBody>
          <a:bodyPr spcFirstLastPara="1" wrap="square" lIns="24100" tIns="24100" rIns="24100" bIns="24100" anchor="t" anchorCtr="0">
            <a:noAutofit/>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dirty="0" err="1">
                <a:solidFill>
                  <a:srgbClr val="7030A0"/>
                </a:solidFill>
                <a:latin typeface="Times New Roman" panose="02020603050405020304" pitchFamily="18" charset="0"/>
                <a:ea typeface="Arial"/>
                <a:cs typeface="Times New Roman" panose="02020603050405020304" pitchFamily="18" charset="0"/>
                <a:sym typeface="Arial"/>
              </a:rPr>
              <a:t>Trygghet</a:t>
            </a:r>
            <a:r>
              <a:rPr lang="en-US" sz="2400" b="1" i="0" u="none" strike="noStrike" cap="none" dirty="0">
                <a:solidFill>
                  <a:srgbClr val="7030A0"/>
                </a:solidFill>
                <a:latin typeface="Times New Roman" panose="02020603050405020304" pitchFamily="18" charset="0"/>
                <a:ea typeface="Arial"/>
                <a:cs typeface="Times New Roman" panose="02020603050405020304" pitchFamily="18" charset="0"/>
                <a:sym typeface="Arial"/>
              </a:rPr>
              <a:t> / </a:t>
            </a:r>
            <a:r>
              <a:rPr lang="en-US" sz="2400" b="1" i="0" u="none" strike="noStrike" cap="none" dirty="0" err="1">
                <a:solidFill>
                  <a:srgbClr val="7030A0"/>
                </a:solidFill>
                <a:latin typeface="Times New Roman" panose="02020603050405020304" pitchFamily="18" charset="0"/>
                <a:ea typeface="Arial"/>
                <a:cs typeface="Times New Roman" panose="02020603050405020304" pitchFamily="18" charset="0"/>
                <a:sym typeface="Arial"/>
              </a:rPr>
              <a:t>Kärlek</a:t>
            </a:r>
            <a:endParaRPr sz="2400" b="1" dirty="0">
              <a:solidFill>
                <a:srgbClr val="7030A0"/>
              </a:solidFill>
              <a:latin typeface="Times New Roman" panose="02020603050405020304" pitchFamily="18" charset="0"/>
              <a:cs typeface="Times New Roman" panose="02020603050405020304" pitchFamily="18" charset="0"/>
            </a:endParaRPr>
          </a:p>
        </p:txBody>
      </p:sp>
      <p:sp>
        <p:nvSpPr>
          <p:cNvPr id="1590" name="Google Shape;1590;p192"/>
          <p:cNvSpPr/>
          <p:nvPr/>
        </p:nvSpPr>
        <p:spPr>
          <a:xfrm>
            <a:off x="6444208" y="3909447"/>
            <a:ext cx="1656183" cy="834400"/>
          </a:xfrm>
          <a:prstGeom prst="rect">
            <a:avLst/>
          </a:prstGeom>
          <a:noFill/>
          <a:ln>
            <a:noFill/>
          </a:ln>
        </p:spPr>
        <p:txBody>
          <a:bodyPr spcFirstLastPara="1" wrap="square" lIns="24100" tIns="24100" rIns="24100" bIns="24100" anchor="t" anchorCtr="0">
            <a:noAutofit/>
          </a:bodyPr>
          <a:lstStyle/>
          <a:p>
            <a:pPr marL="0" marR="0" lvl="0" indent="0" algn="l" rtl="0">
              <a:lnSpc>
                <a:spcPct val="100000"/>
              </a:lnSpc>
              <a:spcBef>
                <a:spcPts val="0"/>
              </a:spcBef>
              <a:spcAft>
                <a:spcPts val="0"/>
              </a:spcAft>
              <a:buClr>
                <a:srgbClr val="000000"/>
              </a:buClr>
              <a:buFont typeface="Arial"/>
              <a:buNone/>
            </a:pPr>
            <a:r>
              <a:rPr lang="en-US" sz="2400" b="1" i="0" u="none" strike="noStrike" cap="none" dirty="0" err="1">
                <a:solidFill>
                  <a:srgbClr val="7030A0"/>
                </a:solidFill>
                <a:latin typeface="Times New Roman" panose="02020603050405020304" pitchFamily="18" charset="0"/>
                <a:ea typeface="Arial"/>
                <a:cs typeface="Times New Roman" panose="02020603050405020304" pitchFamily="18" charset="0"/>
                <a:sym typeface="Arial"/>
              </a:rPr>
              <a:t>Störning</a:t>
            </a:r>
            <a:r>
              <a:rPr lang="en-US" sz="2400" b="1" i="0" u="none" strike="noStrike" cap="none" dirty="0">
                <a:solidFill>
                  <a:srgbClr val="7030A0"/>
                </a:solidFill>
                <a:latin typeface="Times New Roman" panose="02020603050405020304" pitchFamily="18" charset="0"/>
                <a:ea typeface="Arial"/>
                <a:cs typeface="Times New Roman" panose="02020603050405020304" pitchFamily="18" charset="0"/>
                <a:sym typeface="Arial"/>
              </a:rPr>
              <a:t>/</a:t>
            </a:r>
            <a:endParaRPr sz="2400" b="1" dirty="0">
              <a:solidFill>
                <a:srgbClr val="7030A0"/>
              </a:solidFill>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Font typeface="Arial"/>
              <a:buNone/>
            </a:pPr>
            <a:r>
              <a:rPr lang="en-US" sz="2400" b="1" i="0" u="none" strike="noStrike" cap="none" dirty="0" err="1">
                <a:solidFill>
                  <a:srgbClr val="7030A0"/>
                </a:solidFill>
                <a:latin typeface="Times New Roman" panose="02020603050405020304" pitchFamily="18" charset="0"/>
                <a:ea typeface="Arial"/>
                <a:cs typeface="Times New Roman" panose="02020603050405020304" pitchFamily="18" charset="0"/>
                <a:sym typeface="Arial"/>
              </a:rPr>
              <a:t>Utmaning</a:t>
            </a:r>
            <a:endParaRPr sz="2400" b="1" dirty="0">
              <a:solidFill>
                <a:srgbClr val="7030A0"/>
              </a:solidFill>
              <a:latin typeface="Times New Roman" panose="02020603050405020304" pitchFamily="18" charset="0"/>
              <a:cs typeface="Times New Roman" panose="02020603050405020304" pitchFamily="18" charset="0"/>
            </a:endParaRPr>
          </a:p>
        </p:txBody>
      </p:sp>
      <p:sp>
        <p:nvSpPr>
          <p:cNvPr id="1591" name="Google Shape;1591;p192"/>
          <p:cNvSpPr/>
          <p:nvPr/>
        </p:nvSpPr>
        <p:spPr>
          <a:xfrm>
            <a:off x="1403648" y="4094960"/>
            <a:ext cx="1440160" cy="463600"/>
          </a:xfrm>
          <a:prstGeom prst="rect">
            <a:avLst/>
          </a:prstGeom>
          <a:noFill/>
          <a:ln>
            <a:noFill/>
          </a:ln>
        </p:spPr>
        <p:txBody>
          <a:bodyPr spcFirstLastPara="1" wrap="square" lIns="24100" tIns="24100" rIns="24100" bIns="24100" anchor="t" anchorCtr="0">
            <a:noAutofit/>
          </a:bodyPr>
          <a:lstStyle/>
          <a:p>
            <a:pPr marL="0" marR="0" lvl="0" indent="0" algn="l" rtl="0">
              <a:lnSpc>
                <a:spcPct val="100000"/>
              </a:lnSpc>
              <a:spcBef>
                <a:spcPts val="0"/>
              </a:spcBef>
              <a:spcAft>
                <a:spcPts val="0"/>
              </a:spcAft>
              <a:buClr>
                <a:srgbClr val="000000"/>
              </a:buClr>
              <a:buFont typeface="Arial"/>
              <a:buNone/>
            </a:pPr>
            <a:r>
              <a:rPr lang="en-US" sz="2400" b="1" i="0" u="none" strike="noStrike" cap="none" dirty="0" err="1">
                <a:solidFill>
                  <a:srgbClr val="7030A0"/>
                </a:solidFill>
                <a:latin typeface="Times New Roman" panose="02020603050405020304" pitchFamily="18" charset="0"/>
                <a:ea typeface="Arial"/>
                <a:cs typeface="Times New Roman" panose="02020603050405020304" pitchFamily="18" charset="0"/>
                <a:sym typeface="Arial"/>
              </a:rPr>
              <a:t>Reflektion</a:t>
            </a:r>
            <a:endParaRPr sz="2400" b="1" dirty="0">
              <a:solidFill>
                <a:srgbClr val="7030A0"/>
              </a:solidFill>
              <a:latin typeface="Times New Roman" panose="02020603050405020304" pitchFamily="18" charset="0"/>
              <a:cs typeface="Times New Roman" panose="02020603050405020304" pitchFamily="18" charset="0"/>
            </a:endParaRPr>
          </a:p>
        </p:txBody>
      </p:sp>
      <p:sp>
        <p:nvSpPr>
          <p:cNvPr id="1596" name="Google Shape;1596;p192"/>
          <p:cNvSpPr/>
          <p:nvPr/>
        </p:nvSpPr>
        <p:spPr>
          <a:xfrm>
            <a:off x="6516216" y="5153718"/>
            <a:ext cx="1872208" cy="363513"/>
          </a:xfrm>
          <a:prstGeom prst="rect">
            <a:avLst/>
          </a:prstGeom>
          <a:noFill/>
          <a:ln>
            <a:noFill/>
          </a:ln>
        </p:spPr>
        <p:txBody>
          <a:bodyPr spcFirstLastPara="1" wrap="square" lIns="26775" tIns="26775" rIns="26775" bIns="26775" anchor="ctr" anchorCtr="0">
            <a:noAutofit/>
          </a:bodyPr>
          <a:lstStyle/>
          <a:p>
            <a:pPr marL="0" marR="0" lvl="0" indent="0" algn="l" rtl="0">
              <a:lnSpc>
                <a:spcPct val="120000"/>
              </a:lnSpc>
              <a:spcBef>
                <a:spcPts val="0"/>
              </a:spcBef>
              <a:spcAft>
                <a:spcPts val="0"/>
              </a:spcAft>
              <a:buClr>
                <a:srgbClr val="404040"/>
              </a:buClr>
              <a:buFont typeface="Arial"/>
              <a:buNone/>
            </a:pPr>
            <a:r>
              <a:rPr lang="en-US" sz="600" b="0" i="1" u="none" strike="noStrike" cap="none" dirty="0">
                <a:solidFill>
                  <a:srgbClr val="404040"/>
                </a:solidFill>
                <a:latin typeface="Arial"/>
                <a:ea typeface="Arial"/>
                <a:cs typeface="Arial"/>
                <a:sym typeface="Arial"/>
              </a:rPr>
              <a:t>(</a:t>
            </a:r>
            <a:r>
              <a:rPr lang="en-US" sz="800" b="0" i="1" u="none" strike="noStrike" cap="none" dirty="0">
                <a:solidFill>
                  <a:srgbClr val="404040"/>
                </a:solidFill>
                <a:latin typeface="Arial"/>
                <a:ea typeface="Arial"/>
                <a:cs typeface="Arial"/>
                <a:sym typeface="Arial"/>
              </a:rPr>
              <a:t>Professor Tom Andersen, </a:t>
            </a:r>
            <a:r>
              <a:rPr lang="en-US" sz="800" b="0" i="1" u="none" strike="noStrike" cap="none" dirty="0" err="1">
                <a:solidFill>
                  <a:srgbClr val="404040"/>
                </a:solidFill>
                <a:latin typeface="Arial"/>
                <a:ea typeface="Arial"/>
                <a:cs typeface="Arial"/>
                <a:sym typeface="Arial"/>
              </a:rPr>
              <a:t>Tromsö</a:t>
            </a:r>
            <a:r>
              <a:rPr lang="en-US" sz="800" b="0" i="1" u="none" strike="noStrike" cap="none" dirty="0">
                <a:solidFill>
                  <a:srgbClr val="404040"/>
                </a:solidFill>
                <a:latin typeface="Arial"/>
                <a:ea typeface="Arial"/>
                <a:cs typeface="Arial"/>
                <a:sym typeface="Arial"/>
              </a:rPr>
              <a:t> </a:t>
            </a:r>
            <a:r>
              <a:rPr lang="en-US" sz="800" b="0" i="1" u="none" strike="noStrike" cap="none" dirty="0" err="1">
                <a:solidFill>
                  <a:srgbClr val="404040"/>
                </a:solidFill>
                <a:latin typeface="Arial"/>
                <a:ea typeface="Arial"/>
                <a:cs typeface="Arial"/>
                <a:sym typeface="Arial"/>
              </a:rPr>
              <a:t>Universitet</a:t>
            </a:r>
            <a:r>
              <a:rPr lang="en-US" sz="800" b="0" i="1" u="none" strike="noStrike" cap="none" dirty="0">
                <a:solidFill>
                  <a:srgbClr val="404040"/>
                </a:solidFill>
                <a:latin typeface="Arial"/>
                <a:ea typeface="Arial"/>
                <a:cs typeface="Arial"/>
                <a:sym typeface="Arial"/>
              </a:rPr>
              <a:t>.)</a:t>
            </a:r>
            <a:endParaRPr sz="800" dirty="0"/>
          </a:p>
        </p:txBody>
      </p:sp>
      <p:grpSp>
        <p:nvGrpSpPr>
          <p:cNvPr id="1592" name="Google Shape;1592;p192"/>
          <p:cNvGrpSpPr/>
          <p:nvPr/>
        </p:nvGrpSpPr>
        <p:grpSpPr>
          <a:xfrm>
            <a:off x="3114319" y="2553127"/>
            <a:ext cx="2987477" cy="3415335"/>
            <a:chOff x="360943" y="80784"/>
            <a:chExt cx="2987477" cy="2561501"/>
          </a:xfrm>
        </p:grpSpPr>
        <p:sp>
          <p:nvSpPr>
            <p:cNvPr id="1593" name="Google Shape;1593;p192"/>
            <p:cNvSpPr/>
            <p:nvPr/>
          </p:nvSpPr>
          <p:spPr>
            <a:xfrm rot="7122024">
              <a:off x="1667927" y="961792"/>
              <a:ext cx="1885695" cy="1475291"/>
            </a:xfrm>
            <a:custGeom>
              <a:avLst/>
              <a:gdLst/>
              <a:ahLst/>
              <a:cxnLst/>
              <a:rect l="l" t="t" r="r" b="b"/>
              <a:pathLst>
                <a:path w="120000" h="120000" extrusionOk="0">
                  <a:moveTo>
                    <a:pt x="120000" y="60896"/>
                  </a:moveTo>
                  <a:lnTo>
                    <a:pt x="59288" y="120000"/>
                  </a:lnTo>
                  <a:lnTo>
                    <a:pt x="0" y="60495"/>
                  </a:lnTo>
                  <a:cubicBezTo>
                    <a:pt x="12133" y="23377"/>
                    <a:pt x="34783" y="311"/>
                    <a:pt x="59405" y="0"/>
                  </a:cubicBezTo>
                  <a:cubicBezTo>
                    <a:pt x="84494" y="-311"/>
                    <a:pt x="107705" y="23009"/>
                    <a:pt x="120000" y="60896"/>
                  </a:cubicBezTo>
                  <a:close/>
                </a:path>
              </a:pathLst>
            </a:custGeom>
            <a:solidFill>
              <a:srgbClr val="FFFB00"/>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Font typeface="Helvetica Neue"/>
                <a:buNone/>
              </a:pPr>
              <a:endParaRPr sz="400" b="0" i="0" u="none" strike="noStrike" cap="none">
                <a:solidFill>
                  <a:srgbClr val="FFFFFF"/>
                </a:solidFill>
                <a:latin typeface="Helvetica Neue"/>
                <a:ea typeface="Helvetica Neue"/>
                <a:cs typeface="Helvetica Neue"/>
                <a:sym typeface="Helvetica Neue"/>
              </a:endParaRPr>
            </a:p>
          </p:txBody>
        </p:sp>
        <p:sp>
          <p:nvSpPr>
            <p:cNvPr id="1594" name="Google Shape;1594;p192"/>
            <p:cNvSpPr/>
            <p:nvPr/>
          </p:nvSpPr>
          <p:spPr>
            <a:xfrm rot="14393425">
              <a:off x="138220" y="971561"/>
              <a:ext cx="1875975" cy="1430529"/>
            </a:xfrm>
            <a:custGeom>
              <a:avLst/>
              <a:gdLst/>
              <a:ahLst/>
              <a:cxnLst/>
              <a:rect l="l" t="t" r="r" b="b"/>
              <a:pathLst>
                <a:path w="120000" h="120000" extrusionOk="0">
                  <a:moveTo>
                    <a:pt x="120000" y="60896"/>
                  </a:moveTo>
                  <a:lnTo>
                    <a:pt x="59288" y="120000"/>
                  </a:lnTo>
                  <a:lnTo>
                    <a:pt x="0" y="60495"/>
                  </a:lnTo>
                  <a:cubicBezTo>
                    <a:pt x="12133" y="23377"/>
                    <a:pt x="34783" y="311"/>
                    <a:pt x="59405" y="0"/>
                  </a:cubicBezTo>
                  <a:cubicBezTo>
                    <a:pt x="84494" y="-311"/>
                    <a:pt x="107705" y="23009"/>
                    <a:pt x="120000" y="60896"/>
                  </a:cubicBezTo>
                  <a:close/>
                </a:path>
              </a:pathLst>
            </a:custGeom>
            <a:solidFill>
              <a:srgbClr val="005493"/>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Font typeface="Helvetica Neue"/>
                <a:buNone/>
              </a:pPr>
              <a:endParaRPr sz="400" b="0" i="0" u="none" strike="noStrike" cap="none">
                <a:solidFill>
                  <a:srgbClr val="FFFFFF"/>
                </a:solidFill>
                <a:latin typeface="Helvetica Neue"/>
                <a:ea typeface="Helvetica Neue"/>
                <a:cs typeface="Helvetica Neue"/>
                <a:sym typeface="Helvetica Neue"/>
              </a:endParaRPr>
            </a:p>
          </p:txBody>
        </p:sp>
        <p:sp>
          <p:nvSpPr>
            <p:cNvPr id="1595" name="Google Shape;1595;p192"/>
            <p:cNvSpPr/>
            <p:nvPr/>
          </p:nvSpPr>
          <p:spPr>
            <a:xfrm>
              <a:off x="583971" y="80784"/>
              <a:ext cx="2522040" cy="1165876"/>
            </a:xfrm>
            <a:custGeom>
              <a:avLst/>
              <a:gdLst/>
              <a:ahLst/>
              <a:cxnLst/>
              <a:rect l="l" t="t" r="r" b="b"/>
              <a:pathLst>
                <a:path w="120000" h="120000" extrusionOk="0">
                  <a:moveTo>
                    <a:pt x="120000" y="60019"/>
                  </a:moveTo>
                  <a:lnTo>
                    <a:pt x="59950" y="120000"/>
                  </a:lnTo>
                  <a:lnTo>
                    <a:pt x="0" y="59624"/>
                  </a:lnTo>
                  <a:cubicBezTo>
                    <a:pt x="12133" y="23042"/>
                    <a:pt x="34783" y="306"/>
                    <a:pt x="59405" y="5"/>
                  </a:cubicBezTo>
                  <a:cubicBezTo>
                    <a:pt x="84494" y="-306"/>
                    <a:pt x="107705" y="22679"/>
                    <a:pt x="120000" y="60019"/>
                  </a:cubicBezTo>
                  <a:close/>
                </a:path>
              </a:pathLst>
            </a:custGeom>
            <a:solidFill>
              <a:srgbClr val="FF2600"/>
            </a:solidFill>
            <a:ln>
              <a:noFill/>
            </a:ln>
          </p:spPr>
          <p:txBody>
            <a:bodyPr spcFirstLastPara="1" wrap="square" lIns="26775" tIns="26775" rIns="26775" bIns="26775" anchor="ctr" anchorCtr="0">
              <a:noAutofit/>
            </a:bodyPr>
            <a:lstStyle/>
            <a:p>
              <a:pPr marL="0" marR="0" lvl="0" indent="0" algn="ctr" rtl="0">
                <a:lnSpc>
                  <a:spcPct val="100000"/>
                </a:lnSpc>
                <a:spcBef>
                  <a:spcPts val="0"/>
                </a:spcBef>
                <a:spcAft>
                  <a:spcPts val="0"/>
                </a:spcAft>
                <a:buClr>
                  <a:srgbClr val="FFFFFF"/>
                </a:buClr>
                <a:buFont typeface="Helvetica Neue"/>
                <a:buNone/>
              </a:pPr>
              <a:endParaRPr sz="400" b="0" i="0" u="none" strike="noStrike" cap="none">
                <a:solidFill>
                  <a:srgbClr val="FFFFFF"/>
                </a:solidFill>
                <a:latin typeface="Helvetica Neue"/>
                <a:ea typeface="Helvetica Neue"/>
                <a:cs typeface="Helvetica Neue"/>
                <a:sym typeface="Helvetica Neue"/>
              </a:endParaRPr>
            </a:p>
          </p:txBody>
        </p:sp>
      </p:grpSp>
      <p:cxnSp>
        <p:nvCxnSpPr>
          <p:cNvPr id="3" name="Rak pil 2"/>
          <p:cNvCxnSpPr/>
          <p:nvPr/>
        </p:nvCxnSpPr>
        <p:spPr>
          <a:xfrm>
            <a:off x="5076118" y="3326397"/>
            <a:ext cx="576064" cy="76458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Rak pil 4"/>
          <p:cNvCxnSpPr/>
          <p:nvPr/>
        </p:nvCxnSpPr>
        <p:spPr>
          <a:xfrm>
            <a:off x="4283968" y="4941168"/>
            <a:ext cx="64807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Rak pil 6"/>
          <p:cNvCxnSpPr/>
          <p:nvPr/>
        </p:nvCxnSpPr>
        <p:spPr>
          <a:xfrm flipV="1">
            <a:off x="3337347" y="3330379"/>
            <a:ext cx="492236" cy="6795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V="1">
            <a:off x="3923928" y="3573017"/>
            <a:ext cx="360040" cy="64807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H="1" flipV="1">
            <a:off x="4788024" y="3670133"/>
            <a:ext cx="503894" cy="6565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a:off x="4103948" y="5445224"/>
            <a:ext cx="97178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1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0648"/>
            <a:ext cx="7772400" cy="4968552"/>
          </a:xfrm>
        </p:spPr>
        <p:txBody>
          <a:bodyPr>
            <a:normAutofit/>
          </a:bodyPr>
          <a:lstStyle/>
          <a:p>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827584" y="764704"/>
            <a:ext cx="7560840" cy="5040560"/>
          </a:xfrm>
        </p:spPr>
        <p:txBody>
          <a:bodyPr>
            <a:normAutofit/>
          </a:bodyPr>
          <a:lstStyle/>
          <a:p>
            <a:r>
              <a:rPr lang="sv-SE" sz="4000" b="1" dirty="0">
                <a:solidFill>
                  <a:srgbClr val="7030A0"/>
                </a:solidFill>
                <a:latin typeface="Times New Roman" panose="02020603050405020304" pitchFamily="18" charset="0"/>
                <a:cs typeface="Times New Roman" panose="02020603050405020304" pitchFamily="18" charset="0"/>
              </a:rPr>
              <a:t>Action </a:t>
            </a:r>
            <a:r>
              <a:rPr lang="sv-SE" sz="4000" b="1" dirty="0" err="1">
                <a:solidFill>
                  <a:srgbClr val="7030A0"/>
                </a:solidFill>
                <a:latin typeface="Times New Roman" panose="02020603050405020304" pitchFamily="18" charset="0"/>
                <a:cs typeface="Times New Roman" panose="02020603050405020304" pitchFamily="18" charset="0"/>
              </a:rPr>
              <a:t>learning</a:t>
            </a:r>
            <a:r>
              <a:rPr lang="sv-SE" sz="4000" b="1" dirty="0">
                <a:solidFill>
                  <a:srgbClr val="7030A0"/>
                </a:solidFill>
                <a:latin typeface="Times New Roman" panose="02020603050405020304" pitchFamily="18" charset="0"/>
                <a:cs typeface="Times New Roman" panose="02020603050405020304" pitchFamily="18" charset="0"/>
              </a:rPr>
              <a:t> är ett demokratiskt förhållningssätt</a:t>
            </a:r>
            <a:br>
              <a:rPr lang="sv-SE" sz="4000" b="1" dirty="0">
                <a:solidFill>
                  <a:srgbClr val="7030A0"/>
                </a:solidFill>
                <a:latin typeface="Times New Roman" panose="02020603050405020304" pitchFamily="18" charset="0"/>
                <a:cs typeface="Times New Roman" panose="02020603050405020304" pitchFamily="18" charset="0"/>
              </a:rPr>
            </a:br>
            <a:br>
              <a:rPr lang="sv-SE" sz="40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Demokrati på riktigt kan för individen involvera både att lära sig …:</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*Att bli ledd</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*Att leda sig själv</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*Att leda andra</a:t>
            </a:r>
          </a:p>
        </p:txBody>
      </p:sp>
    </p:spTree>
    <p:extLst>
      <p:ext uri="{BB962C8B-B14F-4D97-AF65-F5344CB8AC3E}">
        <p14:creationId xmlns:p14="http://schemas.microsoft.com/office/powerpoint/2010/main" val="31505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descr="En bild som visar text&#10;&#10;Automatiskt genererad beskrivning">
            <a:extLst>
              <a:ext uri="{FF2B5EF4-FFF2-40B4-BE49-F238E27FC236}">
                <a16:creationId xmlns:a16="http://schemas.microsoft.com/office/drawing/2014/main" id="{6DD8CC0D-A71A-4D7A-B2E4-7E66DD121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692696"/>
            <a:ext cx="3096346" cy="5040560"/>
          </a:xfrm>
          <a:prstGeom prst="rect">
            <a:avLst/>
          </a:prstGeom>
        </p:spPr>
      </p:pic>
      <p:pic>
        <p:nvPicPr>
          <p:cNvPr id="5" name="Bildobjekt 4">
            <a:extLst>
              <a:ext uri="{FF2B5EF4-FFF2-40B4-BE49-F238E27FC236}">
                <a16:creationId xmlns:a16="http://schemas.microsoft.com/office/drawing/2014/main" id="{8884AE82-5DBF-4864-981A-7935F6620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03947" y="1448782"/>
            <a:ext cx="5040561" cy="3528392"/>
          </a:xfrm>
          <a:prstGeom prst="rect">
            <a:avLst/>
          </a:prstGeom>
        </p:spPr>
      </p:pic>
    </p:spTree>
    <p:extLst>
      <p:ext uri="{BB962C8B-B14F-4D97-AF65-F5344CB8AC3E}">
        <p14:creationId xmlns:p14="http://schemas.microsoft.com/office/powerpoint/2010/main" val="14747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72067" y="2060848"/>
            <a:ext cx="7408333" cy="4065315"/>
          </a:xfrm>
        </p:spPr>
        <p:txBody>
          <a:bodyPr/>
          <a:lstStyle/>
          <a:p>
            <a:br>
              <a:rPr lang="sv-SE" dirty="0">
                <a:solidFill>
                  <a:srgbClr val="7030A0"/>
                </a:solidFill>
                <a:latin typeface="Times New Roman" panose="02020603050405020304" pitchFamily="18" charset="0"/>
                <a:cs typeface="Times New Roman" panose="02020603050405020304" pitchFamily="18" charset="0"/>
              </a:rPr>
            </a:br>
            <a:r>
              <a:rPr lang="sv-SE" dirty="0">
                <a:solidFill>
                  <a:srgbClr val="7030A0"/>
                </a:solidFill>
                <a:latin typeface="Times New Roman" panose="02020603050405020304" pitchFamily="18" charset="0"/>
                <a:cs typeface="Times New Roman" panose="02020603050405020304" pitchFamily="18" charset="0"/>
              </a:rPr>
              <a:t>- Skriv ner en eller flera frågor på lappar</a:t>
            </a:r>
            <a:br>
              <a:rPr lang="sv-SE" dirty="0">
                <a:solidFill>
                  <a:srgbClr val="7030A0"/>
                </a:solidFill>
                <a:latin typeface="Times New Roman" panose="02020603050405020304" pitchFamily="18" charset="0"/>
                <a:cs typeface="Times New Roman" panose="02020603050405020304" pitchFamily="18" charset="0"/>
              </a:rPr>
            </a:br>
            <a:r>
              <a:rPr lang="sv-SE" dirty="0">
                <a:solidFill>
                  <a:srgbClr val="7030A0"/>
                </a:solidFill>
                <a:latin typeface="Times New Roman" panose="02020603050405020304" pitchFamily="18" charset="0"/>
                <a:cs typeface="Times New Roman" panose="02020603050405020304" pitchFamily="18" charset="0"/>
              </a:rPr>
              <a:t>- Lägg lapparna hopvikta (ev. i burk)</a:t>
            </a:r>
          </a:p>
          <a:p>
            <a:r>
              <a:rPr lang="sv-SE" dirty="0">
                <a:solidFill>
                  <a:srgbClr val="7030A0"/>
                </a:solidFill>
                <a:latin typeface="Times New Roman" panose="02020603050405020304" pitchFamily="18" charset="0"/>
                <a:cs typeface="Times New Roman" panose="02020603050405020304" pitchFamily="18" charset="0"/>
              </a:rPr>
              <a:t>- Turas om att dra en lapp och direkt svara på :</a:t>
            </a:r>
          </a:p>
          <a:p>
            <a:r>
              <a:rPr lang="sv-SE" i="1" dirty="0">
                <a:solidFill>
                  <a:srgbClr val="7030A0"/>
                </a:solidFill>
                <a:latin typeface="Times New Roman" panose="02020603050405020304" pitchFamily="18" charset="0"/>
                <a:cs typeface="Times New Roman" panose="02020603050405020304" pitchFamily="18" charset="0"/>
              </a:rPr>
              <a:t>  Vad gör du om ….</a:t>
            </a:r>
            <a:r>
              <a:rPr lang="sv-SE" dirty="0">
                <a:solidFill>
                  <a:srgbClr val="7030A0"/>
                </a:solidFill>
                <a:latin typeface="Times New Roman" panose="02020603050405020304" pitchFamily="18" charset="0"/>
                <a:cs typeface="Times New Roman" panose="02020603050405020304" pitchFamily="18" charset="0"/>
              </a:rPr>
              <a:t>detta händer</a:t>
            </a:r>
            <a:br>
              <a:rPr lang="sv-SE" dirty="0">
                <a:solidFill>
                  <a:srgbClr val="7030A0"/>
                </a:solidFill>
                <a:latin typeface="Times New Roman" panose="02020603050405020304" pitchFamily="18" charset="0"/>
                <a:cs typeface="Times New Roman" panose="02020603050405020304" pitchFamily="18" charset="0"/>
              </a:rPr>
            </a:br>
            <a:r>
              <a:rPr lang="sv-SE" dirty="0">
                <a:solidFill>
                  <a:srgbClr val="7030A0"/>
                </a:solidFill>
                <a:latin typeface="Times New Roman" panose="02020603050405020304" pitchFamily="18" charset="0"/>
                <a:cs typeface="Times New Roman" panose="02020603050405020304" pitchFamily="18" charset="0"/>
              </a:rPr>
              <a:t>- Ta sedan hjälp av gruppen om du vill….</a:t>
            </a:r>
            <a:br>
              <a:rPr lang="sv-SE" dirty="0">
                <a:solidFill>
                  <a:srgbClr val="7030A0"/>
                </a:solidFill>
                <a:latin typeface="Times New Roman" panose="02020603050405020304" pitchFamily="18" charset="0"/>
                <a:cs typeface="Times New Roman" panose="02020603050405020304" pitchFamily="18" charset="0"/>
              </a:rPr>
            </a:br>
            <a:r>
              <a:rPr lang="sv-SE" dirty="0">
                <a:solidFill>
                  <a:srgbClr val="7030A0"/>
                </a:solidFill>
                <a:latin typeface="Times New Roman" panose="02020603050405020304" pitchFamily="18" charset="0"/>
                <a:cs typeface="Times New Roman" panose="02020603050405020304" pitchFamily="18" charset="0"/>
              </a:rPr>
              <a:t>  Vad skulle de gjort …?</a:t>
            </a:r>
          </a:p>
          <a:p>
            <a:endParaRPr lang="sv-SE" dirty="0">
              <a:solidFill>
                <a:srgbClr val="7030A0"/>
              </a:solidFill>
              <a:latin typeface="Times New Roman" panose="02020603050405020304" pitchFamily="18" charset="0"/>
              <a:cs typeface="Times New Roman" panose="02020603050405020304" pitchFamily="18" charset="0"/>
            </a:endParaRPr>
          </a:p>
          <a:p>
            <a:r>
              <a:rPr lang="sv-SE" b="1" dirty="0">
                <a:solidFill>
                  <a:srgbClr val="7030A0"/>
                </a:solidFill>
                <a:latin typeface="Times New Roman" panose="02020603050405020304" pitchFamily="18" charset="0"/>
                <a:cs typeface="Times New Roman" panose="02020603050405020304" pitchFamily="18" charset="0"/>
              </a:rPr>
              <a:t>Är detta Enkelloops-  eller dubbelloopslärande ???</a:t>
            </a:r>
            <a:endParaRPr lang="sv-SE" b="1" dirty="0"/>
          </a:p>
        </p:txBody>
      </p:sp>
      <p:sp>
        <p:nvSpPr>
          <p:cNvPr id="3" name="Rubrik 2"/>
          <p:cNvSpPr>
            <a:spLocks noGrp="1"/>
          </p:cNvSpPr>
          <p:nvPr>
            <p:ph type="title"/>
          </p:nvPr>
        </p:nvSpPr>
        <p:spPr>
          <a:xfrm>
            <a:off x="457200" y="338328"/>
            <a:ext cx="8229600" cy="1650512"/>
          </a:xfrm>
        </p:spPr>
        <p:txBody>
          <a:bodyPr/>
          <a:lstStyle/>
          <a:p>
            <a:r>
              <a:rPr lang="sv-SE" b="1" dirty="0">
                <a:solidFill>
                  <a:srgbClr val="7030A0"/>
                </a:solidFill>
                <a:latin typeface="Times New Roman" panose="02020603050405020304" pitchFamily="18" charset="0"/>
                <a:cs typeface="Times New Roman" panose="02020603050405020304" pitchFamily="18" charset="0"/>
              </a:rPr>
              <a:t>VAD GÖR DU OM …….frågor ?</a:t>
            </a:r>
            <a:br>
              <a:rPr lang="sv-SE" b="1" dirty="0">
                <a:solidFill>
                  <a:srgbClr val="7030A0"/>
                </a:solidFill>
                <a:latin typeface="Times New Roman" panose="02020603050405020304" pitchFamily="18" charset="0"/>
                <a:cs typeface="Times New Roman" panose="02020603050405020304" pitchFamily="18" charset="0"/>
              </a:rPr>
            </a:br>
            <a:r>
              <a:rPr lang="sv-SE" sz="3600" b="1" dirty="0">
                <a:solidFill>
                  <a:srgbClr val="7030A0"/>
                </a:solidFill>
                <a:latin typeface="Times New Roman" panose="02020603050405020304" pitchFamily="18" charset="0"/>
                <a:cs typeface="Times New Roman" panose="02020603050405020304" pitchFamily="18" charset="0"/>
              </a:rPr>
              <a:t>IRL ! - Digitalt?</a:t>
            </a:r>
            <a:endParaRPr lang="sv-SE" sz="3600" dirty="0"/>
          </a:p>
        </p:txBody>
      </p:sp>
    </p:spTree>
    <p:extLst>
      <p:ext uri="{BB962C8B-B14F-4D97-AF65-F5344CB8AC3E}">
        <p14:creationId xmlns:p14="http://schemas.microsoft.com/office/powerpoint/2010/main" val="2146611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descr="En bild som visar text&#10;&#10;Automatiskt genererad beskrivning">
            <a:extLst>
              <a:ext uri="{FF2B5EF4-FFF2-40B4-BE49-F238E27FC236}">
                <a16:creationId xmlns:a16="http://schemas.microsoft.com/office/drawing/2014/main" id="{6529DD7C-BE89-42BC-8EF4-3431A18BA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48680"/>
            <a:ext cx="8352927" cy="5832648"/>
          </a:xfrm>
          <a:prstGeom prst="rect">
            <a:avLst/>
          </a:prstGeom>
        </p:spPr>
      </p:pic>
    </p:spTree>
    <p:extLst>
      <p:ext uri="{BB962C8B-B14F-4D97-AF65-F5344CB8AC3E}">
        <p14:creationId xmlns:p14="http://schemas.microsoft.com/office/powerpoint/2010/main" val="6127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a:extLst>
              <a:ext uri="{FF2B5EF4-FFF2-40B4-BE49-F238E27FC236}">
                <a16:creationId xmlns:a16="http://schemas.microsoft.com/office/drawing/2014/main" id="{DBCB9484-B254-40AD-91D7-545E77044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32656"/>
            <a:ext cx="8424936" cy="6192688"/>
          </a:xfrm>
          <a:prstGeom prst="rect">
            <a:avLst/>
          </a:prstGeom>
        </p:spPr>
      </p:pic>
    </p:spTree>
    <p:extLst>
      <p:ext uri="{BB962C8B-B14F-4D97-AF65-F5344CB8AC3E}">
        <p14:creationId xmlns:p14="http://schemas.microsoft.com/office/powerpoint/2010/main" val="270355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052736"/>
            <a:ext cx="7772400" cy="1368152"/>
          </a:xfrm>
        </p:spPr>
        <p:txBody>
          <a:bodyPr>
            <a:normAutofit/>
          </a:bodyPr>
          <a:lstStyle/>
          <a:p>
            <a:r>
              <a:rPr lang="sv-SE" sz="6000" b="1" dirty="0">
                <a:solidFill>
                  <a:srgbClr val="7030A0"/>
                </a:solidFill>
                <a:latin typeface="Times New Roman" panose="02020603050405020304" pitchFamily="18" charset="0"/>
                <a:cs typeface="Times New Roman" panose="02020603050405020304" pitchFamily="18" charset="0"/>
              </a:rPr>
              <a:t>Program</a:t>
            </a:r>
            <a:endParaRPr lang="sv-SE" sz="6000" dirty="0"/>
          </a:p>
        </p:txBody>
      </p:sp>
      <p:sp>
        <p:nvSpPr>
          <p:cNvPr id="3" name="Underrubrik 2"/>
          <p:cNvSpPr>
            <a:spLocks noGrp="1"/>
          </p:cNvSpPr>
          <p:nvPr>
            <p:ph type="subTitle" idx="1"/>
          </p:nvPr>
        </p:nvSpPr>
        <p:spPr>
          <a:xfrm>
            <a:off x="1371600" y="2564904"/>
            <a:ext cx="6400800" cy="2464297"/>
          </a:xfrm>
        </p:spPr>
        <p:txBody>
          <a:bodyPr>
            <a:normAutofit fontScale="92500" lnSpcReduction="20000"/>
          </a:bodyPr>
          <a:lstStyle/>
          <a:p>
            <a:r>
              <a:rPr lang="sv-SE" sz="3600" b="1" dirty="0">
                <a:solidFill>
                  <a:srgbClr val="7030A0"/>
                </a:solidFill>
                <a:latin typeface="Times New Roman" panose="02020603050405020304" pitchFamily="18" charset="0"/>
                <a:cs typeface="Times New Roman" panose="02020603050405020304" pitchFamily="18" charset="0"/>
              </a:rPr>
              <a:t>Varför Action Learning ?</a:t>
            </a:r>
            <a:br>
              <a:rPr lang="sv-SE" b="1" dirty="0">
                <a:solidFill>
                  <a:srgbClr val="7030A0"/>
                </a:solidFill>
                <a:latin typeface="Times New Roman" panose="02020603050405020304" pitchFamily="18" charset="0"/>
                <a:cs typeface="Times New Roman" panose="02020603050405020304" pitchFamily="18" charset="0"/>
              </a:rPr>
            </a:br>
            <a:r>
              <a:rPr lang="sv-SE" sz="2600" b="1" dirty="0">
                <a:solidFill>
                  <a:srgbClr val="7030A0"/>
                </a:solidFill>
                <a:latin typeface="Times New Roman" panose="02020603050405020304" pitchFamily="18" charset="0"/>
                <a:cs typeface="Times New Roman" panose="02020603050405020304" pitchFamily="18" charset="0"/>
              </a:rPr>
              <a:t>-Bakgrund, historia, teoribas</a:t>
            </a:r>
            <a:br>
              <a:rPr lang="sv-SE" b="1" dirty="0">
                <a:solidFill>
                  <a:srgbClr val="7030A0"/>
                </a:solidFill>
                <a:latin typeface="Times New Roman" panose="02020603050405020304" pitchFamily="18" charset="0"/>
                <a:cs typeface="Times New Roman" panose="02020603050405020304" pitchFamily="18" charset="0"/>
              </a:rPr>
            </a:br>
            <a:br>
              <a:rPr lang="sv-SE" b="1" dirty="0">
                <a:solidFill>
                  <a:srgbClr val="7030A0"/>
                </a:solidFill>
                <a:latin typeface="Times New Roman" panose="02020603050405020304" pitchFamily="18" charset="0"/>
                <a:cs typeface="Times New Roman" panose="02020603050405020304" pitchFamily="18" charset="0"/>
              </a:rPr>
            </a:br>
            <a:r>
              <a:rPr lang="sv-SE" sz="3600" b="1" dirty="0">
                <a:solidFill>
                  <a:srgbClr val="7030A0"/>
                </a:solidFill>
                <a:latin typeface="Times New Roman" panose="02020603050405020304" pitchFamily="18" charset="0"/>
                <a:cs typeface="Times New Roman" panose="02020603050405020304" pitchFamily="18" charset="0"/>
              </a:rPr>
              <a:t>Hur kan AL-samtal fungerar ?</a:t>
            </a:r>
            <a:br>
              <a:rPr lang="sv-SE" b="1" dirty="0">
                <a:solidFill>
                  <a:srgbClr val="7030A0"/>
                </a:solidFill>
                <a:latin typeface="Times New Roman" panose="02020603050405020304" pitchFamily="18" charset="0"/>
                <a:cs typeface="Times New Roman" panose="02020603050405020304" pitchFamily="18" charset="0"/>
              </a:rPr>
            </a:br>
            <a:r>
              <a:rPr lang="sv-SE" sz="2600" b="1" dirty="0">
                <a:solidFill>
                  <a:srgbClr val="7030A0"/>
                </a:solidFill>
                <a:latin typeface="Times New Roman" panose="02020603050405020304" pitchFamily="18" charset="0"/>
                <a:cs typeface="Times New Roman" panose="02020603050405020304" pitchFamily="18" charset="0"/>
              </a:rPr>
              <a:t>- Demonstration med ”</a:t>
            </a:r>
            <a:r>
              <a:rPr lang="sv-SE" sz="2600" b="1" dirty="0" err="1">
                <a:solidFill>
                  <a:srgbClr val="7030A0"/>
                </a:solidFill>
                <a:latin typeface="Times New Roman" panose="02020603050405020304" pitchFamily="18" charset="0"/>
                <a:cs typeface="Times New Roman" panose="02020603050405020304" pitchFamily="18" charset="0"/>
              </a:rPr>
              <a:t>time</a:t>
            </a:r>
            <a:r>
              <a:rPr lang="sv-SE" sz="2600" b="1" dirty="0">
                <a:solidFill>
                  <a:srgbClr val="7030A0"/>
                </a:solidFill>
                <a:latin typeface="Times New Roman" panose="02020603050405020304" pitchFamily="18" charset="0"/>
                <a:cs typeface="Times New Roman" panose="02020603050405020304" pitchFamily="18" charset="0"/>
              </a:rPr>
              <a:t> </a:t>
            </a:r>
            <a:r>
              <a:rPr lang="sv-SE" sz="2600" b="1" dirty="0" err="1">
                <a:solidFill>
                  <a:srgbClr val="7030A0"/>
                </a:solidFill>
                <a:latin typeface="Times New Roman" panose="02020603050405020304" pitchFamily="18" charset="0"/>
                <a:cs typeface="Times New Roman" panose="02020603050405020304" pitchFamily="18" charset="0"/>
              </a:rPr>
              <a:t>out</a:t>
            </a:r>
            <a:r>
              <a:rPr lang="sv-SE" sz="2600" b="1" dirty="0">
                <a:solidFill>
                  <a:srgbClr val="7030A0"/>
                </a:solidFill>
                <a:latin typeface="Times New Roman" panose="02020603050405020304" pitchFamily="18" charset="0"/>
                <a:cs typeface="Times New Roman" panose="02020603050405020304" pitchFamily="18" charset="0"/>
              </a:rPr>
              <a:t>”</a:t>
            </a:r>
            <a:br>
              <a:rPr lang="sv-SE" sz="2600" b="1" dirty="0">
                <a:solidFill>
                  <a:srgbClr val="7030A0"/>
                </a:solidFill>
                <a:latin typeface="Times New Roman" panose="02020603050405020304" pitchFamily="18" charset="0"/>
                <a:cs typeface="Times New Roman" panose="02020603050405020304" pitchFamily="18" charset="0"/>
              </a:rPr>
            </a:br>
            <a:r>
              <a:rPr lang="sv-SE" sz="2600" b="1" dirty="0">
                <a:solidFill>
                  <a:srgbClr val="7030A0"/>
                </a:solidFill>
                <a:latin typeface="Times New Roman" panose="02020603050405020304" pitchFamily="18" charset="0"/>
                <a:cs typeface="Times New Roman" panose="02020603050405020304" pitchFamily="18" charset="0"/>
              </a:rPr>
              <a:t>- Reflektion</a:t>
            </a:r>
            <a:br>
              <a:rPr lang="sv-SE" sz="2600" b="1" dirty="0">
                <a:solidFill>
                  <a:srgbClr val="7030A0"/>
                </a:solidFill>
                <a:latin typeface="Times New Roman" panose="02020603050405020304" pitchFamily="18" charset="0"/>
                <a:cs typeface="Times New Roman" panose="02020603050405020304" pitchFamily="18" charset="0"/>
              </a:rPr>
            </a:br>
            <a:r>
              <a:rPr lang="sv-SE" sz="2600" b="1" dirty="0">
                <a:solidFill>
                  <a:srgbClr val="7030A0"/>
                </a:solidFill>
                <a:latin typeface="Times New Roman" panose="02020603050405020304" pitchFamily="18" charset="0"/>
                <a:cs typeface="Times New Roman" panose="02020603050405020304" pitchFamily="18" charset="0"/>
              </a:rPr>
              <a:t>- Nästa steg</a:t>
            </a:r>
            <a:endParaRPr lang="sv-SE" sz="2600" dirty="0"/>
          </a:p>
        </p:txBody>
      </p:sp>
    </p:spTree>
    <p:extLst>
      <p:ext uri="{BB962C8B-B14F-4D97-AF65-F5344CB8AC3E}">
        <p14:creationId xmlns:p14="http://schemas.microsoft.com/office/powerpoint/2010/main" val="91361763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72067" y="2060848"/>
            <a:ext cx="7408333" cy="4065315"/>
          </a:xfrm>
        </p:spPr>
        <p:txBody>
          <a:bodyPr/>
          <a:lstStyle/>
          <a:p>
            <a:br>
              <a:rPr lang="sv-SE" dirty="0">
                <a:solidFill>
                  <a:srgbClr val="7030A0"/>
                </a:solidFill>
                <a:latin typeface="Times New Roman" panose="02020603050405020304" pitchFamily="18" charset="0"/>
                <a:cs typeface="Times New Roman" panose="02020603050405020304" pitchFamily="18" charset="0"/>
              </a:rPr>
            </a:br>
            <a:endParaRPr lang="sv-SE" dirty="0">
              <a:solidFill>
                <a:srgbClr val="7030A0"/>
              </a:solidFill>
              <a:latin typeface="Times New Roman" panose="02020603050405020304" pitchFamily="18" charset="0"/>
              <a:cs typeface="Times New Roman" panose="02020603050405020304" pitchFamily="18" charset="0"/>
            </a:endParaRPr>
          </a:p>
        </p:txBody>
      </p:sp>
      <p:sp>
        <p:nvSpPr>
          <p:cNvPr id="3" name="Rubrik 2"/>
          <p:cNvSpPr>
            <a:spLocks noGrp="1"/>
          </p:cNvSpPr>
          <p:nvPr>
            <p:ph type="title"/>
          </p:nvPr>
        </p:nvSpPr>
        <p:spPr>
          <a:xfrm>
            <a:off x="457200" y="338328"/>
            <a:ext cx="8229600" cy="1650512"/>
          </a:xfrm>
        </p:spPr>
        <p:txBody>
          <a:bodyPr/>
          <a:lstStyle/>
          <a:p>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01317" y="-905173"/>
            <a:ext cx="6669360" cy="8856986"/>
          </a:xfrm>
          <a:prstGeom prst="rect">
            <a:avLst/>
          </a:prstGeom>
        </p:spPr>
      </p:pic>
    </p:spTree>
    <p:extLst>
      <p:ext uri="{BB962C8B-B14F-4D97-AF65-F5344CB8AC3E}">
        <p14:creationId xmlns:p14="http://schemas.microsoft.com/office/powerpoint/2010/main" val="1754095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a:extLst>
              <a:ext uri="{FF2B5EF4-FFF2-40B4-BE49-F238E27FC236}">
                <a16:creationId xmlns:a16="http://schemas.microsoft.com/office/drawing/2014/main" id="{AC0A0A0E-F476-46B0-A115-24B5DD40E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25" cy="6858000"/>
          </a:xfrm>
          <a:prstGeom prst="rect">
            <a:avLst/>
          </a:prstGeom>
        </p:spPr>
      </p:pic>
    </p:spTree>
    <p:extLst>
      <p:ext uri="{BB962C8B-B14F-4D97-AF65-F5344CB8AC3E}">
        <p14:creationId xmlns:p14="http://schemas.microsoft.com/office/powerpoint/2010/main" val="63588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r>
              <a:rPr lang="en-US" sz="4400" b="1" dirty="0">
                <a:solidFill>
                  <a:srgbClr val="7030A0"/>
                </a:solidFill>
                <a:latin typeface="Times New Roman" panose="02020603050405020304" pitchFamily="18" charset="0"/>
                <a:cs typeface="Times New Roman" panose="02020603050405020304" pitchFamily="18" charset="0"/>
              </a:rPr>
              <a:t>Demo-set </a:t>
            </a:r>
            <a:r>
              <a:rPr lang="en-US" sz="4400" b="1" dirty="0" err="1">
                <a:solidFill>
                  <a:srgbClr val="7030A0"/>
                </a:solidFill>
                <a:latin typeface="Times New Roman" panose="02020603050405020304" pitchFamily="18" charset="0"/>
                <a:cs typeface="Times New Roman" panose="02020603050405020304" pitchFamily="18" charset="0"/>
              </a:rPr>
              <a:t>i</a:t>
            </a:r>
            <a:r>
              <a:rPr lang="en-US" sz="4400" b="1" dirty="0">
                <a:solidFill>
                  <a:srgbClr val="7030A0"/>
                </a:solidFill>
                <a:latin typeface="Times New Roman" panose="02020603050405020304" pitchFamily="18" charset="0"/>
                <a:cs typeface="Times New Roman" panose="02020603050405020304" pitchFamily="18" charset="0"/>
              </a:rPr>
              <a:t> </a:t>
            </a:r>
            <a:r>
              <a:rPr lang="en-US" sz="4400" b="1" dirty="0" err="1">
                <a:solidFill>
                  <a:srgbClr val="7030A0"/>
                </a:solidFill>
                <a:latin typeface="Times New Roman" panose="02020603050405020304" pitchFamily="18" charset="0"/>
                <a:cs typeface="Times New Roman" panose="02020603050405020304" pitchFamily="18" charset="0"/>
              </a:rPr>
              <a:t>storgrupp</a:t>
            </a:r>
            <a:r>
              <a:rPr lang="en-US" sz="4400" b="1" dirty="0">
                <a:solidFill>
                  <a:srgbClr val="7030A0"/>
                </a:solidFill>
                <a:latin typeface="Times New Roman" panose="02020603050405020304" pitchFamily="18" charset="0"/>
                <a:cs typeface="Times New Roman" panose="02020603050405020304" pitchFamily="18" charset="0"/>
              </a:rPr>
              <a:t> </a:t>
            </a:r>
            <a:endParaRPr sz="4400" b="1" dirty="0">
              <a:solidFill>
                <a:srgbClr val="7030A0"/>
              </a:solidFill>
              <a:latin typeface="Times New Roman" panose="02020603050405020304" pitchFamily="18" charset="0"/>
              <a:cs typeface="Times New Roman" panose="02020603050405020304" pitchFamily="18" charset="0"/>
            </a:endParaRPr>
          </a:p>
          <a:p>
            <a:pPr marL="142875" lvl="0" indent="-15875" algn="ctr" rtl="0">
              <a:spcBef>
                <a:spcPts val="400"/>
              </a:spcBef>
              <a:spcAft>
                <a:spcPts val="0"/>
              </a:spcAft>
              <a:buNone/>
            </a:pPr>
            <a:r>
              <a:rPr lang="en-US" sz="4400" b="1" dirty="0">
                <a:solidFill>
                  <a:srgbClr val="7030A0"/>
                </a:solidFill>
                <a:latin typeface="Times New Roman" panose="02020603050405020304" pitchFamily="18" charset="0"/>
                <a:cs typeface="Times New Roman" panose="02020603050405020304" pitchFamily="18" charset="0"/>
              </a:rPr>
              <a:t>med time-out</a:t>
            </a:r>
            <a:endParaRPr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21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26"/>
        <p:cNvGrpSpPr/>
        <p:nvPr/>
      </p:nvGrpSpPr>
      <p:grpSpPr>
        <a:xfrm>
          <a:off x="0" y="0"/>
          <a:ext cx="0" cy="0"/>
          <a:chOff x="0" y="0"/>
          <a:chExt cx="0" cy="0"/>
        </a:xfrm>
      </p:grpSpPr>
      <p:pic>
        <p:nvPicPr>
          <p:cNvPr id="1527" name="Google Shape;1527;p183"/>
          <p:cNvPicPr preferRelativeResize="0"/>
          <p:nvPr/>
        </p:nvPicPr>
        <p:blipFill>
          <a:blip r:embed="rId3">
            <a:alphaModFix/>
          </a:blip>
          <a:stretch>
            <a:fillRect/>
          </a:stretch>
        </p:blipFill>
        <p:spPr>
          <a:xfrm>
            <a:off x="1170450" y="203200"/>
            <a:ext cx="2017667" cy="6654800"/>
          </a:xfrm>
          <a:prstGeom prst="rect">
            <a:avLst/>
          </a:prstGeom>
          <a:noFill/>
          <a:ln>
            <a:noFill/>
          </a:ln>
        </p:spPr>
      </p:pic>
      <p:sp>
        <p:nvSpPr>
          <p:cNvPr id="1528" name="Google Shape;1528;p183"/>
          <p:cNvSpPr txBox="1">
            <a:spLocks noGrp="1"/>
          </p:cNvSpPr>
          <p:nvPr>
            <p:ph type="body" idx="1"/>
          </p:nvPr>
        </p:nvSpPr>
        <p:spPr>
          <a:xfrm>
            <a:off x="3429000" y="2152000"/>
            <a:ext cx="5521500" cy="379728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r>
              <a:rPr lang="en-US" sz="3600" b="1" dirty="0">
                <a:solidFill>
                  <a:srgbClr val="7030A0"/>
                </a:solidFill>
                <a:latin typeface="Times New Roman" panose="02020603050405020304" pitchFamily="18" charset="0"/>
                <a:cs typeface="Times New Roman" panose="02020603050405020304" pitchFamily="18" charset="0"/>
              </a:rPr>
              <a:t>Action Learning-</a:t>
            </a:r>
            <a:r>
              <a:rPr lang="en-US" sz="3600" b="1" dirty="0" err="1">
                <a:solidFill>
                  <a:srgbClr val="7030A0"/>
                </a:solidFill>
                <a:latin typeface="Times New Roman" panose="02020603050405020304" pitchFamily="18" charset="0"/>
                <a:cs typeface="Times New Roman" panose="02020603050405020304" pitchFamily="18" charset="0"/>
              </a:rPr>
              <a:t>samtal</a:t>
            </a:r>
            <a:br>
              <a:rPr lang="en-US" sz="3600" b="1" dirty="0">
                <a:solidFill>
                  <a:srgbClr val="7030A0"/>
                </a:solidFill>
                <a:latin typeface="Times New Roman" panose="02020603050405020304" pitchFamily="18" charset="0"/>
                <a:cs typeface="Times New Roman" panose="02020603050405020304" pitchFamily="18" charset="0"/>
              </a:rPr>
            </a:br>
            <a:r>
              <a:rPr lang="en-US" sz="3600" b="1" dirty="0" err="1">
                <a:solidFill>
                  <a:srgbClr val="7030A0"/>
                </a:solidFill>
                <a:latin typeface="Times New Roman" panose="02020603050405020304" pitchFamily="18" charset="0"/>
                <a:cs typeface="Times New Roman" panose="02020603050405020304" pitchFamily="18" charset="0"/>
              </a:rPr>
              <a:t>ett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exempel</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på</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arbetsgång</a:t>
            </a:r>
            <a:br>
              <a:rPr lang="en-US" sz="3600" b="1" dirty="0">
                <a:solidFill>
                  <a:srgbClr val="7030A0"/>
                </a:solidFill>
                <a:latin typeface="Times New Roman" panose="02020603050405020304" pitchFamily="18" charset="0"/>
                <a:cs typeface="Times New Roman" panose="02020603050405020304" pitchFamily="18" charset="0"/>
              </a:rPr>
            </a:br>
            <a:br>
              <a:rPr lang="en-US" sz="3600" b="1"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*Situation</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a:t>
            </a:r>
            <a:r>
              <a:rPr lang="en-US" sz="3200" dirty="0" err="1">
                <a:solidFill>
                  <a:srgbClr val="7030A0"/>
                </a:solidFill>
                <a:latin typeface="Times New Roman" panose="02020603050405020304" pitchFamily="18" charset="0"/>
                <a:cs typeface="Times New Roman" panose="02020603050405020304" pitchFamily="18" charset="0"/>
              </a:rPr>
              <a:t>Reflektion</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a:t>
            </a:r>
            <a:r>
              <a:rPr lang="en-US" sz="3200" dirty="0" err="1">
                <a:solidFill>
                  <a:srgbClr val="7030A0"/>
                </a:solidFill>
                <a:latin typeface="Times New Roman" panose="02020603050405020304" pitchFamily="18" charset="0"/>
                <a:cs typeface="Times New Roman" panose="02020603050405020304" pitchFamily="18" charset="0"/>
              </a:rPr>
              <a:t>Aktion</a:t>
            </a:r>
            <a:br>
              <a:rPr lang="en-US" sz="3600" b="1" dirty="0">
                <a:solidFill>
                  <a:srgbClr val="7030A0"/>
                </a:solidFill>
              </a:rPr>
            </a:br>
            <a:endParaRPr sz="3600" b="1" dirty="0">
              <a:solidFill>
                <a:srgbClr val="7030A0"/>
              </a:solidFill>
            </a:endParaRPr>
          </a:p>
        </p:txBody>
      </p:sp>
    </p:spTree>
    <p:extLst>
      <p:ext uri="{BB962C8B-B14F-4D97-AF65-F5344CB8AC3E}">
        <p14:creationId xmlns:p14="http://schemas.microsoft.com/office/powerpoint/2010/main" val="3433203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23528" y="766065"/>
            <a:ext cx="8496944" cy="646712"/>
          </a:xfrm>
        </p:spPr>
        <p:txBody>
          <a:bodyPr/>
          <a:lstStyle/>
          <a:p>
            <a:br>
              <a:rPr kumimoji="0" lang="sv-SE" altLang="zh-CN" sz="3600" b="1" i="0" u="none" strike="noStrike" cap="none" normalizeH="0" baseline="0" dirty="0">
                <a:ln>
                  <a:noFill/>
                </a:ln>
                <a:solidFill>
                  <a:srgbClr val="800080"/>
                </a:solidFill>
                <a:effectLst/>
                <a:latin typeface="Arial" panose="020B0604020202020204" pitchFamily="34" charset="0"/>
                <a:ea typeface="Times New Roman" panose="02020603050405020304" pitchFamily="18" charset="0"/>
              </a:rPr>
            </a:br>
            <a:br>
              <a:rPr kumimoji="0" lang="sv-SE" altLang="zh-CN" sz="3600" b="1" i="0" u="none" strike="noStrike" cap="none" normalizeH="0" baseline="0" dirty="0">
                <a:ln>
                  <a:noFill/>
                </a:ln>
                <a:solidFill>
                  <a:srgbClr val="800080"/>
                </a:solidFill>
                <a:effectLst/>
                <a:latin typeface="Arial" panose="020B0604020202020204" pitchFamily="34" charset="0"/>
                <a:ea typeface="Times New Roman" panose="02020603050405020304" pitchFamily="18" charset="0"/>
              </a:rPr>
            </a:br>
            <a:r>
              <a:rPr kumimoji="0" lang="sv-SE" altLang="zh-CN" sz="2400" b="1" i="0" u="none" strike="noStrike" cap="none" normalizeH="0" baseline="0" dirty="0">
                <a:ln>
                  <a:noFill/>
                </a:ln>
                <a:solidFill>
                  <a:srgbClr val="800080"/>
                </a:solidFill>
                <a:effectLst/>
                <a:latin typeface="Times New Roman" panose="02020603050405020304" pitchFamily="18" charset="0"/>
                <a:ea typeface="Times New Roman" panose="02020603050405020304" pitchFamily="18" charset="0"/>
                <a:cs typeface="Times New Roman" panose="02020603050405020304" pitchFamily="18" charset="0"/>
              </a:rPr>
              <a:t>TRIPPEL  LOGG – Action Learning</a:t>
            </a:r>
            <a:r>
              <a:rPr kumimoji="0" lang="sv-SE" altLang="zh-CN" sz="3600" b="1" i="0" u="none" strike="noStrike" cap="none" normalizeH="0" baseline="0" dirty="0">
                <a:ln>
                  <a:noFill/>
                </a:ln>
                <a:solidFill>
                  <a:srgbClr val="800080"/>
                </a:solidFill>
                <a:effectLst/>
                <a:latin typeface="Arial" panose="020B0604020202020204" pitchFamily="34" charset="0"/>
                <a:ea typeface="Times New Roman" panose="02020603050405020304" pitchFamily="18" charset="0"/>
              </a:rPr>
              <a:t> </a:t>
            </a:r>
            <a:r>
              <a:rPr lang="sv-SE" altLang="zh-CN" sz="1800" dirty="0">
                <a:solidFill>
                  <a:srgbClr val="80008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sv-SE" altLang="zh-CN" sz="1800" b="0" i="0" u="none" strike="noStrike" cap="none" normalizeH="0" baseline="0" dirty="0">
                <a:ln>
                  <a:noFill/>
                </a:ln>
                <a:solidFill>
                  <a:srgbClr val="800080"/>
                </a:solidFill>
                <a:effectLst/>
                <a:latin typeface="Times New Roman" panose="02020603050405020304" pitchFamily="18" charset="0"/>
                <a:ea typeface="Times New Roman" panose="02020603050405020304" pitchFamily="18" charset="0"/>
                <a:cs typeface="Times New Roman" panose="02020603050405020304" pitchFamily="18" charset="0"/>
              </a:rPr>
              <a:t>www.fermutveckling.se</a:t>
            </a:r>
            <a:r>
              <a:rPr kumimoji="0" lang="sv-SE" altLang="zh-CN" sz="3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sv-SE" altLang="zh-CN"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©CFAL</a:t>
            </a:r>
            <a:br>
              <a:rPr kumimoji="0" lang="sv-SE" altLang="zh-CN" sz="4000" b="0" i="0" u="none" strike="noStrike" cap="none" normalizeH="0" baseline="0" dirty="0">
                <a:ln>
                  <a:noFill/>
                </a:ln>
                <a:solidFill>
                  <a:schemeClr val="tx1"/>
                </a:solidFill>
                <a:effectLst/>
                <a:latin typeface="Arial" panose="020B0604020202020204" pitchFamily="34" charset="0"/>
              </a:rPr>
            </a:br>
            <a:endParaRPr lang="sv-SE" sz="3600" dirty="0">
              <a:solidFill>
                <a:srgbClr val="7030A0"/>
              </a:solidFill>
              <a:latin typeface="Times New Roman" panose="02020603050405020304" pitchFamily="18" charset="0"/>
              <a:cs typeface="Times New Roman" panose="02020603050405020304" pitchFamily="18" charset="0"/>
            </a:endParaRPr>
          </a:p>
        </p:txBody>
      </p:sp>
      <p:sp>
        <p:nvSpPr>
          <p:cNvPr id="3" name="Platshållare för text 2"/>
          <p:cNvSpPr>
            <a:spLocks noGrp="1"/>
          </p:cNvSpPr>
          <p:nvPr>
            <p:ph type="body" idx="1"/>
          </p:nvPr>
        </p:nvSpPr>
        <p:spPr/>
        <p:txBody>
          <a:bodyPr/>
          <a:lstStyle/>
          <a:p>
            <a:endParaRPr lang="sv-SE"/>
          </a:p>
        </p:txBody>
      </p:sp>
      <p:sp>
        <p:nvSpPr>
          <p:cNvPr id="4" name="Platshållare för text 3"/>
          <p:cNvSpPr>
            <a:spLocks noGrp="1"/>
          </p:cNvSpPr>
          <p:nvPr>
            <p:ph type="body" idx="2"/>
          </p:nvPr>
        </p:nvSpPr>
        <p:spPr/>
        <p:txBody>
          <a:bodyPr/>
          <a:lstStyle/>
          <a:p>
            <a:endParaRPr lang="sv-SE"/>
          </a:p>
        </p:txBody>
      </p:sp>
      <p:graphicFrame>
        <p:nvGraphicFramePr>
          <p:cNvPr id="13" name="Tabell 12">
            <a:extLst>
              <a:ext uri="{FF2B5EF4-FFF2-40B4-BE49-F238E27FC236}">
                <a16:creationId xmlns:a16="http://schemas.microsoft.com/office/drawing/2014/main" id="{F5574C88-9823-42B8-87BF-8A562007996F}"/>
              </a:ext>
            </a:extLst>
          </p:cNvPr>
          <p:cNvGraphicFramePr>
            <a:graphicFrameLocks noGrp="1"/>
          </p:cNvGraphicFramePr>
          <p:nvPr>
            <p:extLst>
              <p:ext uri="{D42A27DB-BD31-4B8C-83A1-F6EECF244321}">
                <p14:modId xmlns:p14="http://schemas.microsoft.com/office/powerpoint/2010/main" val="2570200915"/>
              </p:ext>
            </p:extLst>
          </p:nvPr>
        </p:nvGraphicFramePr>
        <p:xfrm>
          <a:off x="323528" y="1412777"/>
          <a:ext cx="8496945" cy="5138502"/>
        </p:xfrm>
        <a:graphic>
          <a:graphicData uri="http://schemas.openxmlformats.org/drawingml/2006/table">
            <a:tbl>
              <a:tblPr/>
              <a:tblGrid>
                <a:gridCol w="2830314">
                  <a:extLst>
                    <a:ext uri="{9D8B030D-6E8A-4147-A177-3AD203B41FA5}">
                      <a16:colId xmlns:a16="http://schemas.microsoft.com/office/drawing/2014/main" val="3110175605"/>
                    </a:ext>
                  </a:extLst>
                </a:gridCol>
                <a:gridCol w="2830314">
                  <a:extLst>
                    <a:ext uri="{9D8B030D-6E8A-4147-A177-3AD203B41FA5}">
                      <a16:colId xmlns:a16="http://schemas.microsoft.com/office/drawing/2014/main" val="477771259"/>
                    </a:ext>
                  </a:extLst>
                </a:gridCol>
                <a:gridCol w="2836317">
                  <a:extLst>
                    <a:ext uri="{9D8B030D-6E8A-4147-A177-3AD203B41FA5}">
                      <a16:colId xmlns:a16="http://schemas.microsoft.com/office/drawing/2014/main" val="2154922582"/>
                    </a:ext>
                  </a:extLst>
                </a:gridCol>
              </a:tblGrid>
              <a:tr h="653010">
                <a:tc>
                  <a:txBody>
                    <a:bodyPr/>
                    <a:lstStyle/>
                    <a:p>
                      <a:r>
                        <a:rPr lang="sv-SE" sz="1800" b="1" kern="150" dirty="0">
                          <a:solidFill>
                            <a:srgbClr val="800080"/>
                          </a:solidFill>
                          <a:effectLst/>
                          <a:latin typeface="Times New Roman" panose="02020603050405020304" pitchFamily="18" charset="0"/>
                          <a:ea typeface="Times New Roman" panose="02020603050405020304" pitchFamily="18" charset="0"/>
                        </a:rPr>
                        <a:t>SITUATION</a:t>
                      </a:r>
                      <a:br>
                        <a:rPr lang="sv-SE" sz="1800" b="1" kern="150" dirty="0">
                          <a:solidFill>
                            <a:srgbClr val="800080"/>
                          </a:solidFill>
                          <a:effectLst/>
                          <a:latin typeface="Times New Roman" panose="02020603050405020304" pitchFamily="18" charset="0"/>
                          <a:ea typeface="Times New Roman" panose="02020603050405020304" pitchFamily="18" charset="0"/>
                        </a:rPr>
                      </a:br>
                      <a:endParaRPr lang="sv-SE" sz="1800" kern="150" dirty="0">
                        <a:effectLst/>
                        <a:latin typeface="Times New Roman" panose="02020603050405020304" pitchFamily="18" charset="0"/>
                        <a:ea typeface="Times New Roman" panose="02020603050405020304" pitchFamily="18" charset="0"/>
                      </a:endParaRPr>
                    </a:p>
                    <a:p>
                      <a:r>
                        <a:rPr lang="sv-SE" sz="1800" b="1" kern="150" dirty="0">
                          <a:solidFill>
                            <a:srgbClr val="800080"/>
                          </a:solidFill>
                          <a:effectLst/>
                          <a:latin typeface="Times New Roman" panose="02020603050405020304" pitchFamily="18" charset="0"/>
                          <a:ea typeface="Times New Roman" panose="02020603050405020304" pitchFamily="18" charset="0"/>
                        </a:rPr>
                        <a:t>Vad hände ? - Observation</a:t>
                      </a:r>
                      <a:endParaRPr lang="sv-SE" sz="18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sv-SE" sz="1800" b="1" kern="150" dirty="0">
                          <a:solidFill>
                            <a:srgbClr val="800080"/>
                          </a:solidFill>
                          <a:effectLst/>
                          <a:latin typeface="Times New Roman" panose="02020603050405020304" pitchFamily="18" charset="0"/>
                          <a:ea typeface="Times New Roman" panose="02020603050405020304" pitchFamily="18" charset="0"/>
                        </a:rPr>
                        <a:t>REFLEKTION - ANALYS</a:t>
                      </a:r>
                      <a:endParaRPr lang="sv-SE" sz="1800" kern="150" dirty="0">
                        <a:effectLst/>
                        <a:latin typeface="Times New Roman" panose="02020603050405020304" pitchFamily="18" charset="0"/>
                        <a:ea typeface="Times New Roman" panose="02020603050405020304" pitchFamily="18" charset="0"/>
                      </a:endParaRPr>
                    </a:p>
                    <a:p>
                      <a:br>
                        <a:rPr lang="sv-SE" sz="1800" b="1" kern="150" dirty="0">
                          <a:solidFill>
                            <a:srgbClr val="800080"/>
                          </a:solidFill>
                          <a:effectLst/>
                          <a:latin typeface="Times New Roman" panose="02020603050405020304" pitchFamily="18" charset="0"/>
                          <a:ea typeface="Times New Roman" panose="02020603050405020304" pitchFamily="18" charset="0"/>
                        </a:rPr>
                      </a:br>
                      <a:r>
                        <a:rPr lang="sv-SE" sz="1800" b="1" kern="150" dirty="0">
                          <a:solidFill>
                            <a:srgbClr val="800080"/>
                          </a:solidFill>
                          <a:effectLst/>
                          <a:latin typeface="Times New Roman" panose="02020603050405020304" pitchFamily="18" charset="0"/>
                          <a:ea typeface="Times New Roman" panose="02020603050405020304" pitchFamily="18" charset="0"/>
                        </a:rPr>
                        <a:t>Tankar och känslor</a:t>
                      </a:r>
                      <a:endParaRPr lang="sv-SE" sz="18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sv-SE" sz="1800" b="1" kern="150" dirty="0">
                          <a:solidFill>
                            <a:srgbClr val="800080"/>
                          </a:solidFill>
                          <a:effectLst/>
                          <a:latin typeface="Times New Roman" panose="02020603050405020304" pitchFamily="18" charset="0"/>
                          <a:ea typeface="Times New Roman" panose="02020603050405020304" pitchFamily="18" charset="0"/>
                        </a:rPr>
                        <a:t>AKTION-AKTIVITET</a:t>
                      </a:r>
                      <a:endParaRPr lang="sv-SE" sz="1800" kern="150" dirty="0">
                        <a:effectLst/>
                        <a:latin typeface="Times New Roman" panose="02020603050405020304" pitchFamily="18" charset="0"/>
                        <a:ea typeface="Times New Roman" panose="02020603050405020304" pitchFamily="18" charset="0"/>
                      </a:endParaRPr>
                    </a:p>
                    <a:p>
                      <a:br>
                        <a:rPr lang="sv-SE" sz="1800" b="1" kern="150" dirty="0">
                          <a:solidFill>
                            <a:srgbClr val="800080"/>
                          </a:solidFill>
                          <a:effectLst/>
                          <a:latin typeface="Times New Roman" panose="02020603050405020304" pitchFamily="18" charset="0"/>
                          <a:ea typeface="Times New Roman" panose="02020603050405020304" pitchFamily="18" charset="0"/>
                        </a:rPr>
                      </a:br>
                      <a:r>
                        <a:rPr lang="sv-SE" sz="1800" b="1" kern="150" dirty="0">
                          <a:solidFill>
                            <a:srgbClr val="800080"/>
                          </a:solidFill>
                          <a:effectLst/>
                          <a:latin typeface="Times New Roman" panose="02020603050405020304" pitchFamily="18" charset="0"/>
                          <a:ea typeface="Times New Roman" panose="02020603050405020304" pitchFamily="18" charset="0"/>
                        </a:rPr>
                        <a:t>Lära mer , Utforska, Pröva</a:t>
                      </a:r>
                      <a:endParaRPr lang="sv-SE" sz="18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71409965"/>
                  </a:ext>
                </a:extLst>
              </a:tr>
              <a:tr h="4315542">
                <a:tc>
                  <a:txBody>
                    <a:bodyPr/>
                    <a:lstStyle/>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212145"/>
                  </a:ext>
                </a:extLst>
              </a:tr>
            </a:tbl>
          </a:graphicData>
        </a:graphic>
      </p:graphicFrame>
      <p:sp>
        <p:nvSpPr>
          <p:cNvPr id="14" name="Rectangle 3">
            <a:extLst>
              <a:ext uri="{FF2B5EF4-FFF2-40B4-BE49-F238E27FC236}">
                <a16:creationId xmlns:a16="http://schemas.microsoft.com/office/drawing/2014/main" id="{D77A72AA-8C96-4836-BEBC-27F900B49660}"/>
              </a:ext>
            </a:extLst>
          </p:cNvPr>
          <p:cNvSpPr>
            <a:spLocks noChangeArrowheads="1"/>
          </p:cNvSpPr>
          <p:nvPr/>
        </p:nvSpPr>
        <p:spPr bwMode="auto">
          <a:xfrm>
            <a:off x="928688" y="2718872"/>
            <a:ext cx="821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287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00"/>
        <p:cNvGrpSpPr/>
        <p:nvPr/>
      </p:nvGrpSpPr>
      <p:grpSpPr>
        <a:xfrm>
          <a:off x="0" y="0"/>
          <a:ext cx="0" cy="0"/>
          <a:chOff x="0" y="0"/>
          <a:chExt cx="0" cy="0"/>
        </a:xfrm>
      </p:grpSpPr>
      <p:sp>
        <p:nvSpPr>
          <p:cNvPr id="1601" name="Google Shape;1601;p193"/>
          <p:cNvSpPr txBox="1">
            <a:spLocks noGrp="1"/>
          </p:cNvSpPr>
          <p:nvPr>
            <p:ph type="title"/>
          </p:nvPr>
        </p:nvSpPr>
        <p:spPr>
          <a:xfrm>
            <a:off x="0" y="562867"/>
            <a:ext cx="9144000" cy="11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err="1">
                <a:solidFill>
                  <a:srgbClr val="7030A0"/>
                </a:solidFill>
                <a:latin typeface="Times New Roman" panose="02020603050405020304" pitchFamily="18" charset="0"/>
                <a:cs typeface="Times New Roman" panose="02020603050405020304" pitchFamily="18" charset="0"/>
              </a:rPr>
              <a:t>Aktionslärande</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samtal</a:t>
            </a:r>
            <a:endParaRPr sz="4400" dirty="0">
              <a:solidFill>
                <a:srgbClr val="7030A0"/>
              </a:solidFill>
              <a:latin typeface="Times New Roman" panose="02020603050405020304" pitchFamily="18" charset="0"/>
              <a:cs typeface="Times New Roman" panose="02020603050405020304" pitchFamily="18" charset="0"/>
            </a:endParaRPr>
          </a:p>
        </p:txBody>
      </p:sp>
      <p:sp>
        <p:nvSpPr>
          <p:cNvPr id="1602" name="Google Shape;1602;p193"/>
          <p:cNvSpPr txBox="1">
            <a:spLocks noGrp="1"/>
          </p:cNvSpPr>
          <p:nvPr>
            <p:ph type="body" idx="1"/>
          </p:nvPr>
        </p:nvSpPr>
        <p:spPr>
          <a:xfrm>
            <a:off x="4692230" y="1983267"/>
            <a:ext cx="3901200" cy="32468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AutoNum type="arabicPeriod"/>
            </a:pPr>
            <a:r>
              <a:rPr lang="en-US" sz="2800" b="1" dirty="0" err="1">
                <a:solidFill>
                  <a:srgbClr val="7030A0"/>
                </a:solidFill>
                <a:latin typeface="Times New Roman" panose="02020603050405020304" pitchFamily="18" charset="0"/>
                <a:cs typeface="Times New Roman" panose="02020603050405020304" pitchFamily="18" charset="0"/>
              </a:rPr>
              <a:t>Sätta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gruppen</a:t>
            </a:r>
            <a:endParaRPr sz="2800" b="1" dirty="0">
              <a:solidFill>
                <a:srgbClr val="7030A0"/>
              </a:solidFill>
              <a:latin typeface="Times New Roman" panose="02020603050405020304" pitchFamily="18" charset="0"/>
              <a:cs typeface="Times New Roman" panose="02020603050405020304" pitchFamily="18" charset="0"/>
            </a:endParaRPr>
          </a:p>
          <a:p>
            <a:pPr marL="457200" lvl="0" indent="-355600" algn="l" rtl="0">
              <a:lnSpc>
                <a:spcPct val="150000"/>
              </a:lnSpc>
              <a:spcBef>
                <a:spcPts val="0"/>
              </a:spcBef>
              <a:spcAft>
                <a:spcPts val="0"/>
              </a:spcAft>
              <a:buSzPts val="2000"/>
              <a:buAutoNum type="arabicPeriod"/>
            </a:pPr>
            <a:r>
              <a:rPr lang="en-US" sz="2800" b="1" dirty="0" err="1">
                <a:solidFill>
                  <a:srgbClr val="7030A0"/>
                </a:solidFill>
                <a:latin typeface="Times New Roman" panose="02020603050405020304" pitchFamily="18" charset="0"/>
                <a:cs typeface="Times New Roman" panose="02020603050405020304" pitchFamily="18" charset="0"/>
              </a:rPr>
              <a:t>Hitta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lärfokus</a:t>
            </a:r>
            <a:endParaRPr sz="2800" b="1" dirty="0">
              <a:solidFill>
                <a:srgbClr val="7030A0"/>
              </a:solidFill>
              <a:latin typeface="Times New Roman" panose="02020603050405020304" pitchFamily="18" charset="0"/>
              <a:cs typeface="Times New Roman" panose="02020603050405020304" pitchFamily="18" charset="0"/>
            </a:endParaRPr>
          </a:p>
          <a:p>
            <a:pPr marL="457200" lvl="0" indent="-355600" algn="l" rtl="0">
              <a:lnSpc>
                <a:spcPct val="150000"/>
              </a:lnSpc>
              <a:spcBef>
                <a:spcPts val="0"/>
              </a:spcBef>
              <a:spcAft>
                <a:spcPts val="0"/>
              </a:spcAft>
              <a:buSzPts val="2000"/>
              <a:buAutoNum type="arabicPeriod"/>
            </a:pPr>
            <a:r>
              <a:rPr lang="en-US" sz="2800" b="1" dirty="0" err="1">
                <a:solidFill>
                  <a:srgbClr val="7030A0"/>
                </a:solidFill>
                <a:latin typeface="Times New Roman" panose="02020603050405020304" pitchFamily="18" charset="0"/>
                <a:cs typeface="Times New Roman" panose="02020603050405020304" pitchFamily="18" charset="0"/>
              </a:rPr>
              <a:t>Arbeta</a:t>
            </a:r>
            <a:r>
              <a:rPr lang="en-US" sz="2800" b="1" dirty="0">
                <a:solidFill>
                  <a:srgbClr val="7030A0"/>
                </a:solidFill>
                <a:latin typeface="Times New Roman" panose="02020603050405020304" pitchFamily="18" charset="0"/>
                <a:cs typeface="Times New Roman" panose="02020603050405020304" pitchFamily="18" charset="0"/>
              </a:rPr>
              <a:t> med </a:t>
            </a:r>
            <a:r>
              <a:rPr lang="en-US" sz="2800" b="1" dirty="0" err="1">
                <a:solidFill>
                  <a:srgbClr val="7030A0"/>
                </a:solidFill>
                <a:latin typeface="Times New Roman" panose="02020603050405020304" pitchFamily="18" charset="0"/>
                <a:cs typeface="Times New Roman" panose="02020603050405020304" pitchFamily="18" charset="0"/>
              </a:rPr>
              <a:t>lärfokus</a:t>
            </a:r>
            <a:endParaRPr sz="2800" b="1" dirty="0">
              <a:solidFill>
                <a:srgbClr val="7030A0"/>
              </a:solidFill>
              <a:latin typeface="Times New Roman" panose="02020603050405020304" pitchFamily="18" charset="0"/>
              <a:cs typeface="Times New Roman" panose="02020603050405020304" pitchFamily="18" charset="0"/>
            </a:endParaRPr>
          </a:p>
          <a:p>
            <a:pPr marL="457200" lvl="0" indent="-355600" algn="l" rtl="0">
              <a:lnSpc>
                <a:spcPct val="150000"/>
              </a:lnSpc>
              <a:spcBef>
                <a:spcPts val="0"/>
              </a:spcBef>
              <a:spcAft>
                <a:spcPts val="0"/>
              </a:spcAft>
              <a:buSzPts val="2000"/>
              <a:buAutoNum type="arabicPeriod"/>
            </a:pPr>
            <a:r>
              <a:rPr lang="en-US" sz="2800" b="1" dirty="0" err="1">
                <a:solidFill>
                  <a:srgbClr val="7030A0"/>
                </a:solidFill>
                <a:latin typeface="Times New Roman" panose="02020603050405020304" pitchFamily="18" charset="0"/>
                <a:cs typeface="Times New Roman" panose="02020603050405020304" pitchFamily="18" charset="0"/>
              </a:rPr>
              <a:t>Åtagande</a:t>
            </a:r>
            <a:r>
              <a:rPr lang="en-US" sz="2800" b="1" dirty="0">
                <a:solidFill>
                  <a:srgbClr val="7030A0"/>
                </a:solidFill>
                <a:latin typeface="Times New Roman" panose="02020603050405020304" pitchFamily="18" charset="0"/>
                <a:cs typeface="Times New Roman" panose="02020603050405020304" pitchFamily="18" charset="0"/>
              </a:rPr>
              <a:t> - handling</a:t>
            </a:r>
            <a:endParaRPr sz="2800" b="1" dirty="0">
              <a:solidFill>
                <a:srgbClr val="7030A0"/>
              </a:solidFill>
              <a:latin typeface="Times New Roman" panose="02020603050405020304" pitchFamily="18" charset="0"/>
              <a:cs typeface="Times New Roman" panose="02020603050405020304" pitchFamily="18" charset="0"/>
            </a:endParaRPr>
          </a:p>
          <a:p>
            <a:pPr marL="457200" lvl="0" indent="-355600" algn="l" rtl="0">
              <a:lnSpc>
                <a:spcPct val="150000"/>
              </a:lnSpc>
              <a:spcBef>
                <a:spcPts val="0"/>
              </a:spcBef>
              <a:spcAft>
                <a:spcPts val="0"/>
              </a:spcAft>
              <a:buSzPts val="2000"/>
              <a:buAutoNum type="arabicPeriod"/>
            </a:pPr>
            <a:r>
              <a:rPr lang="en-US" sz="2800" b="1" dirty="0" err="1">
                <a:solidFill>
                  <a:srgbClr val="7030A0"/>
                </a:solidFill>
                <a:latin typeface="Times New Roman" panose="02020603050405020304" pitchFamily="18" charset="0"/>
                <a:cs typeface="Times New Roman" panose="02020603050405020304" pitchFamily="18" charset="0"/>
              </a:rPr>
              <a:t>Reflektion</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lärande</a:t>
            </a:r>
            <a:endParaRPr sz="2800" b="1" dirty="0">
              <a:solidFill>
                <a:srgbClr val="7030A0"/>
              </a:solidFill>
              <a:latin typeface="Times New Roman" panose="02020603050405020304" pitchFamily="18" charset="0"/>
              <a:cs typeface="Times New Roman" panose="02020603050405020304" pitchFamily="18" charset="0"/>
            </a:endParaRPr>
          </a:p>
          <a:p>
            <a:pPr marL="142875" lvl="0" indent="-15875" algn="l" rtl="0">
              <a:lnSpc>
                <a:spcPct val="150000"/>
              </a:lnSpc>
              <a:spcBef>
                <a:spcPts val="400"/>
              </a:spcBef>
              <a:spcAft>
                <a:spcPts val="0"/>
              </a:spcAft>
              <a:buNone/>
            </a:pPr>
            <a:endParaRPr dirty="0"/>
          </a:p>
        </p:txBody>
      </p:sp>
      <p:pic>
        <p:nvPicPr>
          <p:cNvPr id="1603" name="Google Shape;1603;p193"/>
          <p:cNvPicPr preferRelativeResize="0"/>
          <p:nvPr/>
        </p:nvPicPr>
        <p:blipFill>
          <a:blip r:embed="rId3">
            <a:alphaModFix/>
          </a:blip>
          <a:stretch>
            <a:fillRect/>
          </a:stretch>
        </p:blipFill>
        <p:spPr>
          <a:xfrm>
            <a:off x="683568" y="1983269"/>
            <a:ext cx="3600400" cy="3841500"/>
          </a:xfrm>
          <a:prstGeom prst="rect">
            <a:avLst/>
          </a:prstGeom>
          <a:noFill/>
          <a:ln>
            <a:noFill/>
          </a:ln>
        </p:spPr>
      </p:pic>
    </p:spTree>
    <p:extLst>
      <p:ext uri="{BB962C8B-B14F-4D97-AF65-F5344CB8AC3E}">
        <p14:creationId xmlns:p14="http://schemas.microsoft.com/office/powerpoint/2010/main" val="48722896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83567" y="1340768"/>
            <a:ext cx="8064897" cy="5400600"/>
          </a:xfrm>
        </p:spPr>
        <p:txBody>
          <a:bodyPr>
            <a:normAutofit/>
          </a:bodyPr>
          <a:lstStyle/>
          <a:p>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1. Var med i en AL-grupp om du inte riktigt vill.</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2. Kom utan ett verkligt ”</a:t>
            </a:r>
            <a:r>
              <a:rPr lang="sv-SE" b="1" dirty="0" err="1">
                <a:solidFill>
                  <a:srgbClr val="7030A0"/>
                </a:solidFill>
                <a:latin typeface="Times New Roman" panose="02020603050405020304" pitchFamily="18" charset="0"/>
                <a:cs typeface="Times New Roman" panose="02020603050405020304" pitchFamily="18" charset="0"/>
              </a:rPr>
              <a:t>lärfokus</a:t>
            </a:r>
            <a:r>
              <a:rPr lang="sv-SE" b="1" dirty="0">
                <a:solidFill>
                  <a:srgbClr val="7030A0"/>
                </a:solidFill>
                <a:latin typeface="Times New Roman" panose="02020603050405020304" pitchFamily="18" charset="0"/>
                <a:cs typeface="Times New Roman" panose="02020603050405020304" pitchFamily="18" charset="0"/>
              </a:rPr>
              <a:t>” att jobba med.</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3. Ta upp något som du redan vet hur du skall hantera.</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4. Var tyst om dina riktiga dilemman – Ge inte något.</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5. Kom till AL-gruppen lite då och då.</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6. Åta dig ingen action mellan AL-mötena.</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7. Tala om andra set-medlemmar och deras dilemman</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utanför gruppen (sekretess ?).</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8. Ta chansen och ge andra dina råd vid varje tillfälle.</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9. Använd set-mötet för att samla poäng på hur smart</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du är.</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10.Skapa eller underhåll popularitetshierarkier i </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gruppen genom att exv. rösta fram </a:t>
            </a:r>
            <a:r>
              <a:rPr lang="sv-SE" b="1" dirty="0" err="1">
                <a:solidFill>
                  <a:srgbClr val="7030A0"/>
                </a:solidFill>
                <a:latin typeface="Times New Roman" panose="02020603050405020304" pitchFamily="18" charset="0"/>
                <a:cs typeface="Times New Roman" panose="02020603050405020304" pitchFamily="18" charset="0"/>
              </a:rPr>
              <a:t>lärfokus</a:t>
            </a:r>
            <a:r>
              <a:rPr lang="sv-SE" b="1" dirty="0">
                <a:solidFill>
                  <a:srgbClr val="7030A0"/>
                </a:solidFill>
                <a:latin typeface="Times New Roman" panose="02020603050405020304" pitchFamily="18" charset="0"/>
                <a:cs typeface="Times New Roman" panose="02020603050405020304" pitchFamily="18" charset="0"/>
              </a:rPr>
              <a:t>.</a:t>
            </a:r>
          </a:p>
        </p:txBody>
      </p:sp>
      <p:sp>
        <p:nvSpPr>
          <p:cNvPr id="3" name="Rubrik 2"/>
          <p:cNvSpPr>
            <a:spLocks noGrp="1"/>
          </p:cNvSpPr>
          <p:nvPr>
            <p:ph type="title"/>
          </p:nvPr>
        </p:nvSpPr>
        <p:spPr/>
        <p:txBody>
          <a:bodyPr/>
          <a:lstStyle/>
          <a:p>
            <a:r>
              <a:rPr lang="sv-SE" b="1" dirty="0">
                <a:solidFill>
                  <a:srgbClr val="7030A0"/>
                </a:solidFill>
                <a:latin typeface="Times New Roman" panose="02020603050405020304" pitchFamily="18" charset="0"/>
                <a:cs typeface="Times New Roman" panose="02020603050405020304" pitchFamily="18" charset="0"/>
              </a:rPr>
              <a:t>10 sätt att försvaga AL</a:t>
            </a:r>
          </a:p>
        </p:txBody>
      </p:sp>
    </p:spTree>
    <p:extLst>
      <p:ext uri="{BB962C8B-B14F-4D97-AF65-F5344CB8AC3E}">
        <p14:creationId xmlns:p14="http://schemas.microsoft.com/office/powerpoint/2010/main" val="3561984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95536" y="1916832"/>
            <a:ext cx="8352928" cy="4680520"/>
          </a:xfrm>
        </p:spPr>
        <p:txBody>
          <a:bodyPr>
            <a:normAutofit/>
          </a:bodyPr>
          <a:lstStyle/>
          <a:p>
            <a:pPr marL="0" indent="0">
              <a:buNone/>
            </a:pPr>
            <a:r>
              <a:rPr lang="sv-SE" sz="2800" b="1" dirty="0">
                <a:latin typeface="Times New Roman" panose="02020603050405020304" pitchFamily="18" charset="0"/>
                <a:cs typeface="Times New Roman" panose="02020603050405020304" pitchFamily="18" charset="0"/>
              </a:rPr>
              <a:t>1. Utse en samordnare </a:t>
            </a:r>
            <a:br>
              <a:rPr lang="sv-SE" sz="2800" b="1" dirty="0">
                <a:latin typeface="Times New Roman" panose="02020603050405020304" pitchFamily="18" charset="0"/>
                <a:cs typeface="Times New Roman" panose="02020603050405020304" pitchFamily="18" charset="0"/>
              </a:rPr>
            </a:br>
            <a:br>
              <a:rPr lang="sv-SE" sz="2800" b="1" dirty="0">
                <a:latin typeface="Times New Roman" panose="02020603050405020304" pitchFamily="18" charset="0"/>
                <a:cs typeface="Times New Roman" panose="02020603050405020304" pitchFamily="18" charset="0"/>
              </a:rPr>
            </a:br>
            <a:r>
              <a:rPr lang="sv-SE" sz="2800" b="1" dirty="0">
                <a:latin typeface="Times New Roman" panose="02020603050405020304" pitchFamily="18" charset="0"/>
                <a:cs typeface="Times New Roman" panose="02020603050405020304" pitchFamily="18" charset="0"/>
              </a:rPr>
              <a:t>2. Prova grundstrukturer i Action Learning samtal</a:t>
            </a:r>
            <a:br>
              <a:rPr lang="sv-SE" sz="2800" b="1" dirty="0">
                <a:latin typeface="Times New Roman" panose="02020603050405020304" pitchFamily="18" charset="0"/>
                <a:cs typeface="Times New Roman" panose="02020603050405020304" pitchFamily="18" charset="0"/>
              </a:rPr>
            </a:br>
            <a:br>
              <a:rPr lang="sv-SE" sz="2800" b="1" dirty="0">
                <a:latin typeface="Times New Roman" panose="02020603050405020304" pitchFamily="18" charset="0"/>
                <a:cs typeface="Times New Roman" panose="02020603050405020304" pitchFamily="18" charset="0"/>
              </a:rPr>
            </a:br>
            <a:r>
              <a:rPr lang="sv-SE" sz="2800" b="1" dirty="0">
                <a:latin typeface="Times New Roman" panose="02020603050405020304" pitchFamily="18" charset="0"/>
                <a:cs typeface="Times New Roman" panose="02020603050405020304" pitchFamily="18" charset="0"/>
              </a:rPr>
              <a:t>3. Använd Trippelloggen för </a:t>
            </a:r>
            <a:r>
              <a:rPr lang="sv-SE" sz="2800" b="1">
                <a:latin typeface="Times New Roman" panose="02020603050405020304" pitchFamily="18" charset="0"/>
                <a:cs typeface="Times New Roman" panose="02020603050405020304" pitchFamily="18" charset="0"/>
              </a:rPr>
              <a:t>dokumentation och</a:t>
            </a:r>
            <a:br>
              <a:rPr lang="sv-SE" sz="2800" b="1">
                <a:latin typeface="Times New Roman" panose="02020603050405020304" pitchFamily="18" charset="0"/>
                <a:cs typeface="Times New Roman" panose="02020603050405020304" pitchFamily="18" charset="0"/>
              </a:rPr>
            </a:br>
            <a:r>
              <a:rPr lang="sv-SE" sz="2800" b="1">
                <a:latin typeface="Times New Roman" panose="02020603050405020304" pitchFamily="18" charset="0"/>
                <a:cs typeface="Times New Roman" panose="02020603050405020304" pitchFamily="18" charset="0"/>
              </a:rPr>
              <a:t>    </a:t>
            </a:r>
            <a:r>
              <a:rPr lang="sv-SE" sz="2800" b="1" dirty="0">
                <a:latin typeface="Times New Roman" panose="02020603050405020304" pitchFamily="18" charset="0"/>
                <a:cs typeface="Times New Roman" panose="02020603050405020304" pitchFamily="18" charset="0"/>
              </a:rPr>
              <a:t>reflektion av :</a:t>
            </a:r>
            <a:br>
              <a:rPr lang="sv-SE" sz="2800" b="1" dirty="0">
                <a:latin typeface="Times New Roman" panose="02020603050405020304" pitchFamily="18" charset="0"/>
                <a:cs typeface="Times New Roman" panose="02020603050405020304" pitchFamily="18" charset="0"/>
              </a:rPr>
            </a:br>
            <a:r>
              <a:rPr lang="sv-SE" sz="2800" b="1" dirty="0">
                <a:latin typeface="Times New Roman" panose="02020603050405020304" pitchFamily="18" charset="0"/>
                <a:cs typeface="Times New Roman" panose="02020603050405020304" pitchFamily="18" charset="0"/>
              </a:rPr>
              <a:t>    </a:t>
            </a:r>
            <a:r>
              <a:rPr lang="sv-SE" sz="2800" dirty="0">
                <a:latin typeface="Times New Roman" panose="02020603050405020304" pitchFamily="18" charset="0"/>
                <a:cs typeface="Times New Roman" panose="02020603050405020304" pitchFamily="18" charset="0"/>
              </a:rPr>
              <a:t> a). Individens lärande och action till nästa gång .</a:t>
            </a:r>
            <a:br>
              <a:rPr lang="sv-SE" sz="2800" dirty="0">
                <a:latin typeface="Times New Roman" panose="02020603050405020304" pitchFamily="18" charset="0"/>
                <a:cs typeface="Times New Roman" panose="02020603050405020304" pitchFamily="18" charset="0"/>
              </a:rPr>
            </a:br>
            <a:r>
              <a:rPr lang="sv-SE" sz="2800" dirty="0">
                <a:latin typeface="Times New Roman" panose="02020603050405020304" pitchFamily="18" charset="0"/>
                <a:cs typeface="Times New Roman" panose="02020603050405020304" pitchFamily="18" charset="0"/>
              </a:rPr>
              <a:t>           Åtagande hos den som hade </a:t>
            </a:r>
            <a:r>
              <a:rPr lang="sv-SE" sz="2800" dirty="0" err="1">
                <a:latin typeface="Times New Roman" panose="02020603050405020304" pitchFamily="18" charset="0"/>
                <a:cs typeface="Times New Roman" panose="02020603050405020304" pitchFamily="18" charset="0"/>
              </a:rPr>
              <a:t>lärfokus</a:t>
            </a:r>
            <a:r>
              <a:rPr lang="sv-SE" sz="2800" dirty="0">
                <a:latin typeface="Times New Roman" panose="02020603050405020304" pitchFamily="18" charset="0"/>
                <a:cs typeface="Times New Roman" panose="02020603050405020304" pitchFamily="18" charset="0"/>
              </a:rPr>
              <a:t>.</a:t>
            </a:r>
            <a:br>
              <a:rPr lang="sv-SE" sz="2800" dirty="0">
                <a:latin typeface="Times New Roman" panose="02020603050405020304" pitchFamily="18" charset="0"/>
                <a:cs typeface="Times New Roman" panose="02020603050405020304" pitchFamily="18" charset="0"/>
              </a:rPr>
            </a:br>
            <a:r>
              <a:rPr lang="sv-SE" sz="2800" dirty="0">
                <a:latin typeface="Times New Roman" panose="02020603050405020304" pitchFamily="18" charset="0"/>
                <a:cs typeface="Times New Roman" panose="02020603050405020304" pitchFamily="18" charset="0"/>
              </a:rPr>
              <a:t>     b). Gruppens lärande och aktion nästa gång.</a:t>
            </a:r>
          </a:p>
        </p:txBody>
      </p:sp>
      <p:sp>
        <p:nvSpPr>
          <p:cNvPr id="3" name="Rubrik 2"/>
          <p:cNvSpPr>
            <a:spLocks noGrp="1"/>
          </p:cNvSpPr>
          <p:nvPr>
            <p:ph type="title"/>
          </p:nvPr>
        </p:nvSpPr>
        <p:spPr/>
        <p:txBody>
          <a:bodyPr/>
          <a:lstStyle/>
          <a:p>
            <a:r>
              <a:rPr lang="sv-SE" b="1" dirty="0">
                <a:solidFill>
                  <a:srgbClr val="7030A0"/>
                </a:solidFill>
                <a:latin typeface="Times New Roman" panose="02020603050405020304" pitchFamily="18" charset="0"/>
                <a:cs typeface="Times New Roman" panose="02020603050405020304" pitchFamily="18" charset="0"/>
              </a:rPr>
              <a:t>TRÄNING I LÄRGRUPPER </a:t>
            </a:r>
            <a:endParaRPr lang="sv-SE" b="1" dirty="0"/>
          </a:p>
        </p:txBody>
      </p:sp>
    </p:spTree>
    <p:extLst>
      <p:ext uri="{BB962C8B-B14F-4D97-AF65-F5344CB8AC3E}">
        <p14:creationId xmlns:p14="http://schemas.microsoft.com/office/powerpoint/2010/main" val="86082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72067" y="2060848"/>
            <a:ext cx="7408333" cy="4065315"/>
          </a:xfrm>
        </p:spPr>
        <p:txBody>
          <a:bodyPr/>
          <a:lstStyle/>
          <a:p>
            <a:pPr marL="0" indent="0">
              <a:buNone/>
            </a:pPr>
            <a:r>
              <a:rPr lang="sv-SE" b="1" dirty="0">
                <a:solidFill>
                  <a:srgbClr val="7030A0"/>
                </a:solidFill>
                <a:latin typeface="Times New Roman" panose="02020603050405020304" pitchFamily="18" charset="0"/>
                <a:cs typeface="Times New Roman" panose="02020603050405020304" pitchFamily="18" charset="0"/>
              </a:rPr>
              <a:t>- Vad försöker du åstadkomma egentligen?</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Vad hindrar dig?</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Vad kan du göra åt det?</a:t>
            </a:r>
            <a:br>
              <a:rPr lang="sv-SE" b="1" dirty="0">
                <a:solidFill>
                  <a:srgbClr val="7030A0"/>
                </a:solidFill>
                <a:latin typeface="Times New Roman" panose="02020603050405020304" pitchFamily="18" charset="0"/>
                <a:cs typeface="Times New Roman" panose="02020603050405020304" pitchFamily="18" charset="0"/>
              </a:rPr>
            </a:b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Vem äger problemet?</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Vem är intresserad av problemet?</a:t>
            </a:r>
            <a:br>
              <a:rPr lang="sv-SE"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 Vem/vilka har makt att göra något problemet?</a:t>
            </a:r>
            <a:br>
              <a:rPr lang="sv-SE" dirty="0">
                <a:solidFill>
                  <a:srgbClr val="7030A0"/>
                </a:solidFill>
                <a:latin typeface="Times New Roman" panose="02020603050405020304" pitchFamily="18" charset="0"/>
                <a:cs typeface="Times New Roman" panose="02020603050405020304" pitchFamily="18" charset="0"/>
              </a:rPr>
            </a:br>
            <a:br>
              <a:rPr lang="sv-SE" dirty="0">
                <a:solidFill>
                  <a:srgbClr val="7030A0"/>
                </a:solidFill>
                <a:latin typeface="Times New Roman" panose="02020603050405020304" pitchFamily="18" charset="0"/>
                <a:cs typeface="Times New Roman" panose="02020603050405020304" pitchFamily="18" charset="0"/>
              </a:rPr>
            </a:br>
            <a:endParaRPr lang="sv-SE" dirty="0">
              <a:solidFill>
                <a:srgbClr val="7030A0"/>
              </a:solidFill>
              <a:latin typeface="Times New Roman" panose="02020603050405020304" pitchFamily="18" charset="0"/>
              <a:cs typeface="Times New Roman" panose="02020603050405020304" pitchFamily="18" charset="0"/>
            </a:endParaRPr>
          </a:p>
        </p:txBody>
      </p:sp>
      <p:sp>
        <p:nvSpPr>
          <p:cNvPr id="3" name="Rubrik 2"/>
          <p:cNvSpPr>
            <a:spLocks noGrp="1"/>
          </p:cNvSpPr>
          <p:nvPr>
            <p:ph type="title"/>
          </p:nvPr>
        </p:nvSpPr>
        <p:spPr>
          <a:xfrm>
            <a:off x="457200" y="338328"/>
            <a:ext cx="8229600" cy="1650512"/>
          </a:xfrm>
        </p:spPr>
        <p:txBody>
          <a:bodyPr/>
          <a:lstStyle/>
          <a:p>
            <a:r>
              <a:rPr lang="sv-SE" b="1" dirty="0">
                <a:solidFill>
                  <a:srgbClr val="7030A0"/>
                </a:solidFill>
                <a:latin typeface="Times New Roman" panose="02020603050405020304" pitchFamily="18" charset="0"/>
                <a:cs typeface="Times New Roman" panose="02020603050405020304" pitchFamily="18" charset="0"/>
              </a:rPr>
              <a:t>Action </a:t>
            </a:r>
            <a:r>
              <a:rPr lang="sv-SE" b="1" dirty="0" err="1">
                <a:solidFill>
                  <a:srgbClr val="7030A0"/>
                </a:solidFill>
                <a:latin typeface="Times New Roman" panose="02020603050405020304" pitchFamily="18" charset="0"/>
                <a:cs typeface="Times New Roman" panose="02020603050405020304" pitchFamily="18" charset="0"/>
              </a:rPr>
              <a:t>Learningfrågor</a:t>
            </a:r>
            <a:endParaRPr lang="sv-SE" dirty="0"/>
          </a:p>
        </p:txBody>
      </p:sp>
    </p:spTree>
    <p:extLst>
      <p:ext uri="{BB962C8B-B14F-4D97-AF65-F5344CB8AC3E}">
        <p14:creationId xmlns:p14="http://schemas.microsoft.com/office/powerpoint/2010/main" val="2105021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26"/>
        <p:cNvGrpSpPr/>
        <p:nvPr/>
      </p:nvGrpSpPr>
      <p:grpSpPr>
        <a:xfrm>
          <a:off x="0" y="0"/>
          <a:ext cx="0" cy="0"/>
          <a:chOff x="0" y="0"/>
          <a:chExt cx="0" cy="0"/>
        </a:xfrm>
      </p:grpSpPr>
      <p:pic>
        <p:nvPicPr>
          <p:cNvPr id="1527" name="Google Shape;1527;p183"/>
          <p:cNvPicPr preferRelativeResize="0"/>
          <p:nvPr/>
        </p:nvPicPr>
        <p:blipFill>
          <a:blip r:embed="rId3">
            <a:alphaModFix/>
          </a:blip>
          <a:stretch>
            <a:fillRect/>
          </a:stretch>
        </p:blipFill>
        <p:spPr>
          <a:xfrm>
            <a:off x="1170450" y="203200"/>
            <a:ext cx="2017667" cy="6654800"/>
          </a:xfrm>
          <a:prstGeom prst="rect">
            <a:avLst/>
          </a:prstGeom>
          <a:noFill/>
          <a:ln>
            <a:noFill/>
          </a:ln>
        </p:spPr>
      </p:pic>
      <p:sp>
        <p:nvSpPr>
          <p:cNvPr id="1528" name="Google Shape;1528;p183"/>
          <p:cNvSpPr txBox="1">
            <a:spLocks noGrp="1"/>
          </p:cNvSpPr>
          <p:nvPr>
            <p:ph type="body" idx="1"/>
          </p:nvPr>
        </p:nvSpPr>
        <p:spPr>
          <a:xfrm>
            <a:off x="3429000" y="2152000"/>
            <a:ext cx="5521500" cy="379728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r>
              <a:rPr lang="en-US" sz="3600" b="1" dirty="0">
                <a:solidFill>
                  <a:srgbClr val="7030A0"/>
                </a:solidFill>
                <a:latin typeface="Times New Roman" panose="02020603050405020304" pitchFamily="18" charset="0"/>
                <a:cs typeface="Times New Roman" panose="02020603050405020304" pitchFamily="18" charset="0"/>
              </a:rPr>
              <a:t>Action Learning-</a:t>
            </a:r>
            <a:r>
              <a:rPr lang="en-US" sz="3600" b="1" dirty="0" err="1">
                <a:solidFill>
                  <a:srgbClr val="7030A0"/>
                </a:solidFill>
                <a:latin typeface="Times New Roman" panose="02020603050405020304" pitchFamily="18" charset="0"/>
                <a:cs typeface="Times New Roman" panose="02020603050405020304" pitchFamily="18" charset="0"/>
              </a:rPr>
              <a:t>samtal</a:t>
            </a:r>
            <a:br>
              <a:rPr lang="en-US" sz="3600" b="1" dirty="0">
                <a:solidFill>
                  <a:srgbClr val="7030A0"/>
                </a:solidFill>
                <a:latin typeface="Times New Roman" panose="02020603050405020304" pitchFamily="18" charset="0"/>
                <a:cs typeface="Times New Roman" panose="02020603050405020304" pitchFamily="18" charset="0"/>
              </a:rPr>
            </a:br>
            <a:r>
              <a:rPr lang="en-US" sz="3600" b="1" dirty="0" err="1">
                <a:solidFill>
                  <a:srgbClr val="7030A0"/>
                </a:solidFill>
                <a:latin typeface="Times New Roman" panose="02020603050405020304" pitchFamily="18" charset="0"/>
                <a:cs typeface="Times New Roman" panose="02020603050405020304" pitchFamily="18" charset="0"/>
              </a:rPr>
              <a:t>ett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exempel</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på</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arbetsgång</a:t>
            </a:r>
            <a:br>
              <a:rPr lang="en-US" sz="3600" b="1" dirty="0">
                <a:solidFill>
                  <a:srgbClr val="7030A0"/>
                </a:solidFill>
                <a:latin typeface="Times New Roman" panose="02020603050405020304" pitchFamily="18" charset="0"/>
                <a:cs typeface="Times New Roman" panose="02020603050405020304" pitchFamily="18" charset="0"/>
              </a:rPr>
            </a:br>
            <a:br>
              <a:rPr lang="en-US" sz="3600" b="1"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*Situation</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a:t>
            </a:r>
            <a:r>
              <a:rPr lang="en-US" sz="3200" dirty="0" err="1">
                <a:solidFill>
                  <a:srgbClr val="7030A0"/>
                </a:solidFill>
                <a:latin typeface="Times New Roman" panose="02020603050405020304" pitchFamily="18" charset="0"/>
                <a:cs typeface="Times New Roman" panose="02020603050405020304" pitchFamily="18" charset="0"/>
              </a:rPr>
              <a:t>Reflektion</a:t>
            </a:r>
            <a:br>
              <a:rPr lang="en-US" sz="3200" dirty="0">
                <a:solidFill>
                  <a:srgbClr val="7030A0"/>
                </a:solidFill>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a:t>
            </a:r>
            <a:r>
              <a:rPr lang="en-US" sz="3200" dirty="0" err="1">
                <a:solidFill>
                  <a:srgbClr val="7030A0"/>
                </a:solidFill>
                <a:latin typeface="Times New Roman" panose="02020603050405020304" pitchFamily="18" charset="0"/>
                <a:cs typeface="Times New Roman" panose="02020603050405020304" pitchFamily="18" charset="0"/>
              </a:rPr>
              <a:t>Aktion</a:t>
            </a:r>
            <a:br>
              <a:rPr lang="en-US" sz="3600" b="1" dirty="0">
                <a:solidFill>
                  <a:srgbClr val="7030A0"/>
                </a:solidFill>
              </a:rPr>
            </a:br>
            <a:endParaRPr sz="3600" b="1" dirty="0">
              <a:solidFill>
                <a:srgbClr val="7030A0"/>
              </a:solidFill>
            </a:endParaRPr>
          </a:p>
        </p:txBody>
      </p:sp>
    </p:spTree>
    <p:extLst>
      <p:ext uri="{BB962C8B-B14F-4D97-AF65-F5344CB8AC3E}">
        <p14:creationId xmlns:p14="http://schemas.microsoft.com/office/powerpoint/2010/main" val="4147110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692696"/>
            <a:ext cx="8229600" cy="4464496"/>
          </a:xfrm>
        </p:spPr>
        <p:txBody>
          <a:bodyPr>
            <a:normAutofit fontScale="90000"/>
          </a:bodyPr>
          <a:lstStyle/>
          <a:p>
            <a:r>
              <a:rPr lang="sv-SE" sz="6000" b="1" dirty="0">
                <a:solidFill>
                  <a:srgbClr val="7030A0"/>
                </a:solidFill>
                <a:latin typeface="Times New Roman" panose="02020603050405020304" pitchFamily="18" charset="0"/>
                <a:cs typeface="Times New Roman" panose="02020603050405020304" pitchFamily="18" charset="0"/>
              </a:rPr>
              <a:t>Professor </a:t>
            </a:r>
            <a:r>
              <a:rPr lang="sv-SE" sz="6000" b="1" dirty="0" err="1">
                <a:solidFill>
                  <a:srgbClr val="7030A0"/>
                </a:solidFill>
                <a:latin typeface="Times New Roman" panose="02020603050405020304" pitchFamily="18" charset="0"/>
                <a:cs typeface="Times New Roman" panose="02020603050405020304" pitchFamily="18" charset="0"/>
              </a:rPr>
              <a:t>R.W.Revans</a:t>
            </a:r>
            <a:br>
              <a:rPr lang="sv-SE" sz="3600" b="1" dirty="0">
                <a:solidFill>
                  <a:srgbClr val="7030A0"/>
                </a:solidFill>
                <a:latin typeface="Times New Roman" panose="02020603050405020304" pitchFamily="18" charset="0"/>
                <a:cs typeface="Times New Roman" panose="02020603050405020304" pitchFamily="18" charset="0"/>
              </a:rPr>
            </a:br>
            <a:br>
              <a:rPr lang="sv-SE" sz="3600" b="1" dirty="0">
                <a:solidFill>
                  <a:srgbClr val="7030A0"/>
                </a:solidFill>
                <a:latin typeface="Times New Roman" panose="02020603050405020304" pitchFamily="18" charset="0"/>
                <a:cs typeface="Times New Roman" panose="02020603050405020304" pitchFamily="18" charset="0"/>
              </a:rPr>
            </a:br>
            <a:r>
              <a:rPr lang="sv-SE" sz="3100" b="1" dirty="0">
                <a:solidFill>
                  <a:srgbClr val="7030A0"/>
                </a:solidFill>
                <a:latin typeface="Times New Roman" panose="02020603050405020304" pitchFamily="18" charset="0"/>
                <a:cs typeface="Times New Roman" panose="02020603050405020304" pitchFamily="18" charset="0"/>
              </a:rPr>
              <a:t>”Grundaren” av Action Learning</a:t>
            </a:r>
            <a:br>
              <a:rPr lang="sv-SE" sz="3100" b="1" dirty="0">
                <a:solidFill>
                  <a:srgbClr val="7030A0"/>
                </a:solidFill>
                <a:latin typeface="Times New Roman" panose="02020603050405020304" pitchFamily="18" charset="0"/>
                <a:cs typeface="Times New Roman" panose="02020603050405020304" pitchFamily="18" charset="0"/>
              </a:rPr>
            </a:br>
            <a:r>
              <a:rPr lang="sv-SE" sz="3100" b="1" dirty="0">
                <a:solidFill>
                  <a:srgbClr val="7030A0"/>
                </a:solidFill>
                <a:latin typeface="Times New Roman" panose="02020603050405020304" pitchFamily="18" charset="0"/>
                <a:cs typeface="Times New Roman" panose="02020603050405020304" pitchFamily="18" charset="0"/>
              </a:rPr>
              <a:t>Forskare i fysik – upptäckte jonstrålningen </a:t>
            </a:r>
            <a:br>
              <a:rPr lang="sv-SE" sz="3100" b="1" dirty="0">
                <a:solidFill>
                  <a:srgbClr val="7030A0"/>
                </a:solidFill>
                <a:latin typeface="Times New Roman" panose="02020603050405020304" pitchFamily="18" charset="0"/>
                <a:cs typeface="Times New Roman" panose="02020603050405020304" pitchFamily="18" charset="0"/>
              </a:rPr>
            </a:br>
            <a:r>
              <a:rPr lang="sv-SE" sz="3100" b="1" dirty="0">
                <a:solidFill>
                  <a:srgbClr val="7030A0"/>
                </a:solidFill>
                <a:latin typeface="Times New Roman" panose="02020603050405020304" pitchFamily="18" charset="0"/>
                <a:cs typeface="Times New Roman" panose="02020603050405020304" pitchFamily="18" charset="0"/>
              </a:rPr>
              <a:t>Prof. Revans är från Manchester</a:t>
            </a: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4309" y="3573016"/>
            <a:ext cx="223224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232065" y="4005064"/>
            <a:ext cx="8640960" cy="1508105"/>
          </a:xfrm>
          <a:prstGeom prst="rect">
            <a:avLst/>
          </a:prstGeom>
          <a:noFill/>
        </p:spPr>
        <p:txBody>
          <a:bodyPr wrap="square" rtlCol="0">
            <a:spAutoFit/>
          </a:bodyPr>
          <a:lstStyle/>
          <a:p>
            <a:pPr algn="ctr"/>
            <a:endParaRPr lang="sv-SE" sz="2800" b="1" dirty="0">
              <a:solidFill>
                <a:srgbClr val="7030A0"/>
              </a:solidFill>
              <a:latin typeface="Times New Roman" panose="02020603050405020304" pitchFamily="18" charset="0"/>
              <a:cs typeface="Times New Roman" panose="02020603050405020304" pitchFamily="18" charset="0"/>
            </a:endParaRPr>
          </a:p>
          <a:p>
            <a:pPr algn="ctr"/>
            <a:endParaRPr lang="sv-SE" sz="2800" b="1" dirty="0">
              <a:solidFill>
                <a:srgbClr val="7030A0"/>
              </a:solidFill>
              <a:latin typeface="Times New Roman" panose="02020603050405020304" pitchFamily="18" charset="0"/>
              <a:cs typeface="Times New Roman" panose="02020603050405020304" pitchFamily="18" charset="0"/>
            </a:endParaRPr>
          </a:p>
          <a:p>
            <a:br>
              <a:rPr lang="sv-SE" dirty="0"/>
            </a:br>
            <a:endParaRPr lang="sv-SE" dirty="0"/>
          </a:p>
        </p:txBody>
      </p:sp>
    </p:spTree>
    <p:extLst>
      <p:ext uri="{BB962C8B-B14F-4D97-AF65-F5344CB8AC3E}">
        <p14:creationId xmlns:p14="http://schemas.microsoft.com/office/powerpoint/2010/main" val="22866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23528" y="766065"/>
            <a:ext cx="8496944" cy="646712"/>
          </a:xfrm>
        </p:spPr>
        <p:txBody>
          <a:bodyPr/>
          <a:lstStyle/>
          <a:p>
            <a:br>
              <a:rPr kumimoji="0" lang="sv-SE" altLang="zh-CN" sz="3600" b="1" i="0" u="none" strike="noStrike" cap="none" normalizeH="0" baseline="0" dirty="0">
                <a:ln>
                  <a:noFill/>
                </a:ln>
                <a:solidFill>
                  <a:srgbClr val="800080"/>
                </a:solidFill>
                <a:effectLst/>
                <a:latin typeface="Arial" panose="020B0604020202020204" pitchFamily="34" charset="0"/>
                <a:ea typeface="Times New Roman" panose="02020603050405020304" pitchFamily="18" charset="0"/>
              </a:rPr>
            </a:br>
            <a:br>
              <a:rPr kumimoji="0" lang="sv-SE" altLang="zh-CN" sz="3600" b="1" i="0" u="none" strike="noStrike" cap="none" normalizeH="0" baseline="0" dirty="0">
                <a:ln>
                  <a:noFill/>
                </a:ln>
                <a:solidFill>
                  <a:srgbClr val="800080"/>
                </a:solidFill>
                <a:effectLst/>
                <a:latin typeface="Arial" panose="020B0604020202020204" pitchFamily="34" charset="0"/>
                <a:ea typeface="Times New Roman" panose="02020603050405020304" pitchFamily="18" charset="0"/>
              </a:rPr>
            </a:br>
            <a:r>
              <a:rPr kumimoji="0" lang="sv-SE" altLang="zh-CN" sz="2400" b="1" i="0" u="none" strike="noStrike" cap="none" normalizeH="0" baseline="0" dirty="0">
                <a:ln>
                  <a:noFill/>
                </a:ln>
                <a:solidFill>
                  <a:srgbClr val="800080"/>
                </a:solidFill>
                <a:effectLst/>
                <a:latin typeface="Times New Roman" panose="02020603050405020304" pitchFamily="18" charset="0"/>
                <a:ea typeface="Times New Roman" panose="02020603050405020304" pitchFamily="18" charset="0"/>
                <a:cs typeface="Times New Roman" panose="02020603050405020304" pitchFamily="18" charset="0"/>
              </a:rPr>
              <a:t>TRIPPEL  LOGG – Action Learning</a:t>
            </a:r>
            <a:r>
              <a:rPr kumimoji="0" lang="sv-SE" altLang="zh-CN" sz="3600" b="1" i="0" u="none" strike="noStrike" cap="none" normalizeH="0" baseline="0" dirty="0">
                <a:ln>
                  <a:noFill/>
                </a:ln>
                <a:solidFill>
                  <a:srgbClr val="800080"/>
                </a:solidFill>
                <a:effectLst/>
                <a:latin typeface="Arial" panose="020B0604020202020204" pitchFamily="34" charset="0"/>
                <a:ea typeface="Times New Roman" panose="02020603050405020304" pitchFamily="18" charset="0"/>
              </a:rPr>
              <a:t> </a:t>
            </a:r>
            <a:r>
              <a:rPr lang="sv-SE" altLang="zh-CN" sz="1800" dirty="0">
                <a:solidFill>
                  <a:srgbClr val="80008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sv-SE" altLang="zh-CN" sz="1800" b="0" i="0" u="none" strike="noStrike" cap="none" normalizeH="0" baseline="0" dirty="0">
                <a:ln>
                  <a:noFill/>
                </a:ln>
                <a:solidFill>
                  <a:srgbClr val="800080"/>
                </a:solidFill>
                <a:effectLst/>
                <a:latin typeface="Times New Roman" panose="02020603050405020304" pitchFamily="18" charset="0"/>
                <a:ea typeface="Times New Roman" panose="02020603050405020304" pitchFamily="18" charset="0"/>
                <a:cs typeface="Times New Roman" panose="02020603050405020304" pitchFamily="18" charset="0"/>
              </a:rPr>
              <a:t>www.fermutveckling.se</a:t>
            </a:r>
            <a:r>
              <a:rPr kumimoji="0" lang="sv-SE" altLang="zh-CN" sz="3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sv-SE" altLang="zh-CN"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©CFAL</a:t>
            </a:r>
            <a:br>
              <a:rPr kumimoji="0" lang="sv-SE" altLang="zh-CN" sz="4000" b="0" i="0" u="none" strike="noStrike" cap="none" normalizeH="0" baseline="0" dirty="0">
                <a:ln>
                  <a:noFill/>
                </a:ln>
                <a:solidFill>
                  <a:schemeClr val="tx1"/>
                </a:solidFill>
                <a:effectLst/>
                <a:latin typeface="Arial" panose="020B0604020202020204" pitchFamily="34" charset="0"/>
              </a:rPr>
            </a:br>
            <a:endParaRPr lang="sv-SE" sz="3600" dirty="0">
              <a:solidFill>
                <a:srgbClr val="7030A0"/>
              </a:solidFill>
              <a:latin typeface="Times New Roman" panose="02020603050405020304" pitchFamily="18" charset="0"/>
              <a:cs typeface="Times New Roman" panose="02020603050405020304" pitchFamily="18" charset="0"/>
            </a:endParaRPr>
          </a:p>
        </p:txBody>
      </p:sp>
      <p:sp>
        <p:nvSpPr>
          <p:cNvPr id="3" name="Platshållare för text 2"/>
          <p:cNvSpPr>
            <a:spLocks noGrp="1"/>
          </p:cNvSpPr>
          <p:nvPr>
            <p:ph type="body" idx="1"/>
          </p:nvPr>
        </p:nvSpPr>
        <p:spPr/>
        <p:txBody>
          <a:bodyPr/>
          <a:lstStyle/>
          <a:p>
            <a:endParaRPr lang="sv-SE"/>
          </a:p>
        </p:txBody>
      </p:sp>
      <p:sp>
        <p:nvSpPr>
          <p:cNvPr id="4" name="Platshållare för text 3"/>
          <p:cNvSpPr>
            <a:spLocks noGrp="1"/>
          </p:cNvSpPr>
          <p:nvPr>
            <p:ph type="body" idx="2"/>
          </p:nvPr>
        </p:nvSpPr>
        <p:spPr/>
        <p:txBody>
          <a:bodyPr/>
          <a:lstStyle/>
          <a:p>
            <a:endParaRPr lang="sv-SE"/>
          </a:p>
        </p:txBody>
      </p:sp>
      <p:graphicFrame>
        <p:nvGraphicFramePr>
          <p:cNvPr id="13" name="Tabell 12">
            <a:extLst>
              <a:ext uri="{FF2B5EF4-FFF2-40B4-BE49-F238E27FC236}">
                <a16:creationId xmlns:a16="http://schemas.microsoft.com/office/drawing/2014/main" id="{F5574C88-9823-42B8-87BF-8A562007996F}"/>
              </a:ext>
            </a:extLst>
          </p:cNvPr>
          <p:cNvGraphicFramePr>
            <a:graphicFrameLocks noGrp="1"/>
          </p:cNvGraphicFramePr>
          <p:nvPr/>
        </p:nvGraphicFramePr>
        <p:xfrm>
          <a:off x="323528" y="1412777"/>
          <a:ext cx="8496945" cy="5138502"/>
        </p:xfrm>
        <a:graphic>
          <a:graphicData uri="http://schemas.openxmlformats.org/drawingml/2006/table">
            <a:tbl>
              <a:tblPr/>
              <a:tblGrid>
                <a:gridCol w="2830314">
                  <a:extLst>
                    <a:ext uri="{9D8B030D-6E8A-4147-A177-3AD203B41FA5}">
                      <a16:colId xmlns:a16="http://schemas.microsoft.com/office/drawing/2014/main" val="3110175605"/>
                    </a:ext>
                  </a:extLst>
                </a:gridCol>
                <a:gridCol w="2830314">
                  <a:extLst>
                    <a:ext uri="{9D8B030D-6E8A-4147-A177-3AD203B41FA5}">
                      <a16:colId xmlns:a16="http://schemas.microsoft.com/office/drawing/2014/main" val="477771259"/>
                    </a:ext>
                  </a:extLst>
                </a:gridCol>
                <a:gridCol w="2836317">
                  <a:extLst>
                    <a:ext uri="{9D8B030D-6E8A-4147-A177-3AD203B41FA5}">
                      <a16:colId xmlns:a16="http://schemas.microsoft.com/office/drawing/2014/main" val="2154922582"/>
                    </a:ext>
                  </a:extLst>
                </a:gridCol>
              </a:tblGrid>
              <a:tr h="653010">
                <a:tc>
                  <a:txBody>
                    <a:bodyPr/>
                    <a:lstStyle/>
                    <a:p>
                      <a:r>
                        <a:rPr lang="sv-SE" sz="1800" b="1" kern="150" dirty="0">
                          <a:solidFill>
                            <a:srgbClr val="800080"/>
                          </a:solidFill>
                          <a:effectLst/>
                          <a:latin typeface="Times New Roman" panose="02020603050405020304" pitchFamily="18" charset="0"/>
                          <a:ea typeface="Times New Roman" panose="02020603050405020304" pitchFamily="18" charset="0"/>
                        </a:rPr>
                        <a:t>SITUATION</a:t>
                      </a:r>
                      <a:br>
                        <a:rPr lang="sv-SE" sz="1800" b="1" kern="150" dirty="0">
                          <a:solidFill>
                            <a:srgbClr val="800080"/>
                          </a:solidFill>
                          <a:effectLst/>
                          <a:latin typeface="Times New Roman" panose="02020603050405020304" pitchFamily="18" charset="0"/>
                          <a:ea typeface="Times New Roman" panose="02020603050405020304" pitchFamily="18" charset="0"/>
                        </a:rPr>
                      </a:br>
                      <a:endParaRPr lang="sv-SE" sz="1800" kern="150" dirty="0">
                        <a:effectLst/>
                        <a:latin typeface="Times New Roman" panose="02020603050405020304" pitchFamily="18" charset="0"/>
                        <a:ea typeface="Times New Roman" panose="02020603050405020304" pitchFamily="18" charset="0"/>
                      </a:endParaRPr>
                    </a:p>
                    <a:p>
                      <a:r>
                        <a:rPr lang="sv-SE" sz="1800" b="1" kern="150" dirty="0">
                          <a:solidFill>
                            <a:srgbClr val="800080"/>
                          </a:solidFill>
                          <a:effectLst/>
                          <a:latin typeface="Times New Roman" panose="02020603050405020304" pitchFamily="18" charset="0"/>
                          <a:ea typeface="Times New Roman" panose="02020603050405020304" pitchFamily="18" charset="0"/>
                        </a:rPr>
                        <a:t>Vad hände ? - Observation</a:t>
                      </a:r>
                      <a:endParaRPr lang="sv-SE" sz="18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sv-SE" sz="1800" b="1" kern="150" dirty="0">
                          <a:solidFill>
                            <a:srgbClr val="800080"/>
                          </a:solidFill>
                          <a:effectLst/>
                          <a:latin typeface="Times New Roman" panose="02020603050405020304" pitchFamily="18" charset="0"/>
                          <a:ea typeface="Times New Roman" panose="02020603050405020304" pitchFamily="18" charset="0"/>
                        </a:rPr>
                        <a:t>REFLEKTION - ANALYS</a:t>
                      </a:r>
                      <a:endParaRPr lang="sv-SE" sz="1800" kern="150" dirty="0">
                        <a:effectLst/>
                        <a:latin typeface="Times New Roman" panose="02020603050405020304" pitchFamily="18" charset="0"/>
                        <a:ea typeface="Times New Roman" panose="02020603050405020304" pitchFamily="18" charset="0"/>
                      </a:endParaRPr>
                    </a:p>
                    <a:p>
                      <a:br>
                        <a:rPr lang="sv-SE" sz="1800" b="1" kern="150" dirty="0">
                          <a:solidFill>
                            <a:srgbClr val="800080"/>
                          </a:solidFill>
                          <a:effectLst/>
                          <a:latin typeface="Times New Roman" panose="02020603050405020304" pitchFamily="18" charset="0"/>
                          <a:ea typeface="Times New Roman" panose="02020603050405020304" pitchFamily="18" charset="0"/>
                        </a:rPr>
                      </a:br>
                      <a:r>
                        <a:rPr lang="sv-SE" sz="1800" b="1" kern="150" dirty="0">
                          <a:solidFill>
                            <a:srgbClr val="800080"/>
                          </a:solidFill>
                          <a:effectLst/>
                          <a:latin typeface="Times New Roman" panose="02020603050405020304" pitchFamily="18" charset="0"/>
                          <a:ea typeface="Times New Roman" panose="02020603050405020304" pitchFamily="18" charset="0"/>
                        </a:rPr>
                        <a:t>Tankar och känslor</a:t>
                      </a:r>
                      <a:endParaRPr lang="sv-SE" sz="18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sv-SE" sz="1800" b="1" kern="150" dirty="0">
                          <a:solidFill>
                            <a:srgbClr val="800080"/>
                          </a:solidFill>
                          <a:effectLst/>
                          <a:latin typeface="Times New Roman" panose="02020603050405020304" pitchFamily="18" charset="0"/>
                          <a:ea typeface="Times New Roman" panose="02020603050405020304" pitchFamily="18" charset="0"/>
                        </a:rPr>
                        <a:t>AKTION-AKTIVITET</a:t>
                      </a:r>
                      <a:endParaRPr lang="sv-SE" sz="1800" kern="150" dirty="0">
                        <a:effectLst/>
                        <a:latin typeface="Times New Roman" panose="02020603050405020304" pitchFamily="18" charset="0"/>
                        <a:ea typeface="Times New Roman" panose="02020603050405020304" pitchFamily="18" charset="0"/>
                      </a:endParaRPr>
                    </a:p>
                    <a:p>
                      <a:br>
                        <a:rPr lang="sv-SE" sz="1800" b="1" kern="150" dirty="0">
                          <a:solidFill>
                            <a:srgbClr val="800080"/>
                          </a:solidFill>
                          <a:effectLst/>
                          <a:latin typeface="Times New Roman" panose="02020603050405020304" pitchFamily="18" charset="0"/>
                          <a:ea typeface="Times New Roman" panose="02020603050405020304" pitchFamily="18" charset="0"/>
                        </a:rPr>
                      </a:br>
                      <a:r>
                        <a:rPr lang="sv-SE" sz="1800" b="1" kern="150" dirty="0">
                          <a:solidFill>
                            <a:srgbClr val="800080"/>
                          </a:solidFill>
                          <a:effectLst/>
                          <a:latin typeface="Times New Roman" panose="02020603050405020304" pitchFamily="18" charset="0"/>
                          <a:ea typeface="Times New Roman" panose="02020603050405020304" pitchFamily="18" charset="0"/>
                        </a:rPr>
                        <a:t>Lära mer , Utforska, Pröva</a:t>
                      </a:r>
                      <a:endParaRPr lang="sv-SE" sz="18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71409965"/>
                  </a:ext>
                </a:extLst>
              </a:tr>
              <a:tr h="4315542">
                <a:tc>
                  <a:txBody>
                    <a:bodyPr/>
                    <a:lstStyle/>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000" b="1" kern="150" dirty="0">
                          <a:effectLst/>
                          <a:latin typeface="Times New Roman" panose="02020603050405020304" pitchFamily="18" charset="0"/>
                          <a:ea typeface="Times New Roman" panose="02020603050405020304" pitchFamily="18" charset="0"/>
                        </a:rPr>
                        <a:t> </a:t>
                      </a:r>
                      <a:endParaRPr lang="sv-SE" sz="600" kern="150" dirty="0">
                        <a:effectLst/>
                        <a:latin typeface="Times New Roman" panose="02020603050405020304" pitchFamily="18" charset="0"/>
                        <a:ea typeface="Times New Roman" panose="02020603050405020304" pitchFamily="18" charset="0"/>
                      </a:endParaRPr>
                    </a:p>
                  </a:txBody>
                  <a:tcPr marL="44373" marR="44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212145"/>
                  </a:ext>
                </a:extLst>
              </a:tr>
            </a:tbl>
          </a:graphicData>
        </a:graphic>
      </p:graphicFrame>
      <p:sp>
        <p:nvSpPr>
          <p:cNvPr id="14" name="Rectangle 3">
            <a:extLst>
              <a:ext uri="{FF2B5EF4-FFF2-40B4-BE49-F238E27FC236}">
                <a16:creationId xmlns:a16="http://schemas.microsoft.com/office/drawing/2014/main" id="{D77A72AA-8C96-4836-BEBC-27F900B49660}"/>
              </a:ext>
            </a:extLst>
          </p:cNvPr>
          <p:cNvSpPr>
            <a:spLocks noChangeArrowheads="1"/>
          </p:cNvSpPr>
          <p:nvPr/>
        </p:nvSpPr>
        <p:spPr bwMode="auto">
          <a:xfrm>
            <a:off x="928688" y="2718872"/>
            <a:ext cx="821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6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0"/>
            <a:ext cx="9144000" cy="6858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r>
              <a:rPr lang="sv-SE" sz="4400" b="1" u="sng" dirty="0">
                <a:solidFill>
                  <a:srgbClr val="7030A0"/>
                </a:solidFill>
                <a:latin typeface="Times New Roman" panose="02020603050405020304" pitchFamily="18" charset="0"/>
                <a:cs typeface="Times New Roman" panose="02020603050405020304" pitchFamily="18" charset="0"/>
              </a:rPr>
              <a:t>REFLEKTION – blandade gr.</a:t>
            </a:r>
            <a:br>
              <a:rPr lang="sv-SE" sz="4400" b="1" dirty="0">
                <a:solidFill>
                  <a:srgbClr val="7030A0"/>
                </a:solidFill>
                <a:latin typeface="Times New Roman" panose="02020603050405020304" pitchFamily="18" charset="0"/>
                <a:cs typeface="Times New Roman" panose="02020603050405020304" pitchFamily="18" charset="0"/>
              </a:rPr>
            </a:b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Upplevelser AL-samtal ?</a:t>
            </a:r>
            <a:br>
              <a:rPr lang="sv-SE" sz="4400" b="1" dirty="0">
                <a:solidFill>
                  <a:srgbClr val="7030A0"/>
                </a:solidFill>
                <a:latin typeface="Times New Roman" panose="02020603050405020304" pitchFamily="18" charset="0"/>
                <a:cs typeface="Times New Roman" panose="02020603050405020304" pitchFamily="18" charset="0"/>
              </a:rPr>
            </a:b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Vad tillför ?</a:t>
            </a: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Svårigheter ?</a:t>
            </a:r>
            <a:br>
              <a:rPr lang="sv-SE" sz="4400" b="1" dirty="0">
                <a:solidFill>
                  <a:srgbClr val="7030A0"/>
                </a:solidFill>
                <a:latin typeface="Times New Roman" panose="02020603050405020304" pitchFamily="18" charset="0"/>
                <a:cs typeface="Times New Roman" panose="02020603050405020304" pitchFamily="18" charset="0"/>
              </a:rPr>
            </a:br>
            <a:r>
              <a:rPr lang="sv-SE" sz="4400" b="1" dirty="0">
                <a:solidFill>
                  <a:srgbClr val="7030A0"/>
                </a:solidFill>
                <a:latin typeface="Times New Roman" panose="02020603050405020304" pitchFamily="18" charset="0"/>
                <a:cs typeface="Times New Roman" panose="02020603050405020304" pitchFamily="18" charset="0"/>
              </a:rPr>
              <a:t>Nästa gång – förbättringar ?</a:t>
            </a:r>
            <a:endParaRPr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descr="En bild som visar himmel, utomhus, vatten, berg&#10;&#10;Automatiskt genererad beskrivning">
            <a:extLst>
              <a:ext uri="{FF2B5EF4-FFF2-40B4-BE49-F238E27FC236}">
                <a16:creationId xmlns:a16="http://schemas.microsoft.com/office/drawing/2014/main" id="{1D5AA0F3-944B-48E5-A2A9-B23A8FC4A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448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7030A0"/>
                </a:solidFill>
              </a:rPr>
              <a:t>Om konsten att ändra på andra …</a:t>
            </a:r>
            <a:endParaRPr lang="sv-SE" dirty="0"/>
          </a:p>
        </p:txBody>
      </p:sp>
      <p:sp>
        <p:nvSpPr>
          <p:cNvPr id="3" name="Platshållare för text 2"/>
          <p:cNvSpPr>
            <a:spLocks noGrp="1"/>
          </p:cNvSpPr>
          <p:nvPr>
            <p:ph type="body" idx="1"/>
          </p:nvPr>
        </p:nvSpPr>
        <p:spPr>
          <a:xfrm>
            <a:off x="928688" y="2780927"/>
            <a:ext cx="2799046" cy="2880321"/>
          </a:xfrm>
        </p:spPr>
        <p:txBody>
          <a:bodyPr/>
          <a:lstStyle/>
          <a:p>
            <a:pPr marL="101600" indent="0">
              <a:buNone/>
            </a:pPr>
            <a:r>
              <a:rPr lang="sv-SE" sz="3200" b="1" dirty="0">
                <a:solidFill>
                  <a:srgbClr val="7030A0"/>
                </a:solidFill>
                <a:latin typeface="Times New Roman" panose="02020603050405020304" pitchFamily="18" charset="0"/>
                <a:cs typeface="Times New Roman" panose="02020603050405020304" pitchFamily="18" charset="0"/>
              </a:rPr>
              <a:t>Går det ?</a:t>
            </a:r>
          </a:p>
        </p:txBody>
      </p:sp>
      <p:sp>
        <p:nvSpPr>
          <p:cNvPr id="4" name="Platshållare för text 3"/>
          <p:cNvSpPr>
            <a:spLocks noGrp="1"/>
          </p:cNvSpPr>
          <p:nvPr>
            <p:ph type="body" idx="2"/>
          </p:nvPr>
        </p:nvSpPr>
        <p:spPr>
          <a:xfrm>
            <a:off x="4119375" y="2780928"/>
            <a:ext cx="3332945" cy="2568878"/>
          </a:xfrm>
        </p:spPr>
        <p:txBody>
          <a:bodyPr/>
          <a:lstStyle/>
          <a:p>
            <a:pPr marL="101600" indent="0">
              <a:buNone/>
            </a:pPr>
            <a:r>
              <a:rPr lang="sv-SE" sz="3200" b="1" dirty="0">
                <a:solidFill>
                  <a:srgbClr val="7030A0"/>
                </a:solidFill>
                <a:latin typeface="Times New Roman" panose="02020603050405020304" pitchFamily="18" charset="0"/>
                <a:cs typeface="Times New Roman" panose="02020603050405020304" pitchFamily="18" charset="0"/>
              </a:rPr>
              <a:t>Hur gör man ?</a:t>
            </a:r>
          </a:p>
        </p:txBody>
      </p:sp>
    </p:spTree>
    <p:extLst>
      <p:ext uri="{BB962C8B-B14F-4D97-AF65-F5344CB8AC3E}">
        <p14:creationId xmlns:p14="http://schemas.microsoft.com/office/powerpoint/2010/main" val="156062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929106" y="766064"/>
            <a:ext cx="7660759" cy="1143001"/>
          </a:xfrm>
        </p:spPr>
        <p:txBody>
          <a:bodyPr/>
          <a:lstStyle/>
          <a:p>
            <a:r>
              <a:rPr lang="sv-SE" sz="3600" dirty="0">
                <a:solidFill>
                  <a:srgbClr val="7030A0"/>
                </a:solidFill>
                <a:latin typeface="Times New Roman" panose="02020603050405020304" pitchFamily="18" charset="0"/>
                <a:cs typeface="Times New Roman" panose="02020603050405020304" pitchFamily="18" charset="0"/>
              </a:rPr>
              <a:t>Boken : Om konsten att ändra på andra </a:t>
            </a:r>
            <a:r>
              <a:rPr lang="sv-SE" sz="2800" b="0" dirty="0">
                <a:solidFill>
                  <a:srgbClr val="7030A0"/>
                </a:solidFill>
                <a:latin typeface="Times New Roman" panose="02020603050405020304" pitchFamily="18" charset="0"/>
                <a:cs typeface="Times New Roman" panose="02020603050405020304" pitchFamily="18" charset="0"/>
              </a:rPr>
              <a:t>(Bertil Martinsson)</a:t>
            </a:r>
            <a:endParaRPr lang="sv-SE" sz="2800" b="0" dirty="0">
              <a:latin typeface="Times New Roman" panose="02020603050405020304" pitchFamily="18" charset="0"/>
              <a:cs typeface="Times New Roman" panose="02020603050405020304" pitchFamily="18" charset="0"/>
            </a:endParaRPr>
          </a:p>
        </p:txBody>
      </p:sp>
      <p:sp>
        <p:nvSpPr>
          <p:cNvPr id="3" name="Platshållare för text 2"/>
          <p:cNvSpPr>
            <a:spLocks noGrp="1"/>
          </p:cNvSpPr>
          <p:nvPr>
            <p:ph type="body" idx="1"/>
          </p:nvPr>
        </p:nvSpPr>
        <p:spPr>
          <a:xfrm>
            <a:off x="928688" y="2132857"/>
            <a:ext cx="5371504" cy="4464496"/>
          </a:xfrm>
        </p:spPr>
        <p:txBody>
          <a:bodyPr/>
          <a:lstStyle/>
          <a:p>
            <a:pPr marL="101600" indent="0">
              <a:buNone/>
            </a:pPr>
            <a:r>
              <a:rPr lang="sv-SE" sz="3200" b="1" i="1" u="sng" dirty="0">
                <a:solidFill>
                  <a:srgbClr val="7030A0"/>
                </a:solidFill>
                <a:latin typeface="Times New Roman" panose="02020603050405020304" pitchFamily="18" charset="0"/>
                <a:cs typeface="Times New Roman" panose="02020603050405020304" pitchFamily="18" charset="0"/>
              </a:rPr>
              <a:t>Kapitel 1</a:t>
            </a:r>
            <a:br>
              <a:rPr lang="sv-SE" sz="3200" b="1" dirty="0">
                <a:solidFill>
                  <a:srgbClr val="7030A0"/>
                </a:solidFill>
                <a:latin typeface="Times New Roman" panose="02020603050405020304" pitchFamily="18" charset="0"/>
                <a:cs typeface="Times New Roman" panose="02020603050405020304" pitchFamily="18" charset="0"/>
              </a:rPr>
            </a:br>
            <a:r>
              <a:rPr lang="sv-SE" sz="3200" b="1" i="1" dirty="0">
                <a:solidFill>
                  <a:srgbClr val="7030A0"/>
                </a:solidFill>
                <a:latin typeface="Times New Roman" panose="02020603050405020304" pitchFamily="18" charset="0"/>
                <a:cs typeface="Times New Roman" panose="02020603050405020304" pitchFamily="18" charset="0"/>
              </a:rPr>
              <a:t>Det är inte möjligt att ändra andra.</a:t>
            </a:r>
            <a:br>
              <a:rPr lang="sv-SE" sz="3200" b="1" i="1" dirty="0">
                <a:solidFill>
                  <a:srgbClr val="7030A0"/>
                </a:solidFill>
                <a:latin typeface="Times New Roman" panose="02020603050405020304" pitchFamily="18" charset="0"/>
                <a:cs typeface="Times New Roman" panose="02020603050405020304" pitchFamily="18" charset="0"/>
              </a:rPr>
            </a:br>
            <a:r>
              <a:rPr lang="sv-SE" sz="3200" b="1" i="1" u="sng" dirty="0">
                <a:solidFill>
                  <a:srgbClr val="7030A0"/>
                </a:solidFill>
                <a:latin typeface="Times New Roman" panose="02020603050405020304" pitchFamily="18" charset="0"/>
                <a:cs typeface="Times New Roman" panose="02020603050405020304" pitchFamily="18" charset="0"/>
              </a:rPr>
              <a:t>Kapitel 2</a:t>
            </a:r>
            <a:br>
              <a:rPr lang="sv-SE" sz="3200" b="1" i="1" u="sng" dirty="0">
                <a:solidFill>
                  <a:srgbClr val="7030A0"/>
                </a:solidFill>
                <a:latin typeface="Times New Roman" panose="02020603050405020304" pitchFamily="18" charset="0"/>
                <a:cs typeface="Times New Roman" panose="02020603050405020304" pitchFamily="18" charset="0"/>
              </a:rPr>
            </a:br>
            <a:r>
              <a:rPr lang="sv-SE" sz="3200" b="1" i="1" dirty="0">
                <a:solidFill>
                  <a:srgbClr val="7030A0"/>
                </a:solidFill>
                <a:latin typeface="Times New Roman" panose="02020603050405020304" pitchFamily="18" charset="0"/>
                <a:cs typeface="Times New Roman" panose="02020603050405020304" pitchFamily="18" charset="0"/>
              </a:rPr>
              <a:t>Behöver du ändra på andra för att själv bli nöjd lär du aldrig bli det, för det finns bara en som du möjligtvis skulle kunna ändra …</a:t>
            </a:r>
          </a:p>
        </p:txBody>
      </p:sp>
      <p:sp>
        <p:nvSpPr>
          <p:cNvPr id="4" name="Platshållare för text 3"/>
          <p:cNvSpPr>
            <a:spLocks noGrp="1"/>
          </p:cNvSpPr>
          <p:nvPr>
            <p:ph type="body" idx="2"/>
          </p:nvPr>
        </p:nvSpPr>
        <p:spPr>
          <a:xfrm>
            <a:off x="4134249" y="2117087"/>
            <a:ext cx="4773105" cy="144016"/>
          </a:xfrm>
        </p:spPr>
        <p:txBody>
          <a:bodyPr/>
          <a:lstStyle/>
          <a:p>
            <a:pPr marL="101600" indent="0">
              <a:buNone/>
            </a:pPr>
            <a:endParaRPr lang="sv-SE"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04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45DC8D-9D6C-465E-BED8-AF3A65E4F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40670" y="1129307"/>
            <a:ext cx="6669361" cy="4788027"/>
          </a:xfrm>
          <a:prstGeom prst="rect">
            <a:avLst/>
          </a:prstGeom>
        </p:spPr>
      </p:pic>
      <p:sp>
        <p:nvSpPr>
          <p:cNvPr id="1614" name="Google Shape;1614;p195"/>
          <p:cNvSpPr txBox="1">
            <a:spLocks noGrp="1"/>
          </p:cNvSpPr>
          <p:nvPr>
            <p:ph type="body" idx="1"/>
          </p:nvPr>
        </p:nvSpPr>
        <p:spPr>
          <a:xfrm>
            <a:off x="-75" y="188640"/>
            <a:ext cx="9144000" cy="666936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r>
              <a:rPr lang="sv-SE" sz="4400" b="1" i="1" dirty="0">
                <a:solidFill>
                  <a:srgbClr val="7030A0"/>
                </a:solidFill>
                <a:latin typeface="Times New Roman" panose="02020603050405020304" pitchFamily="18" charset="0"/>
                <a:cs typeface="Times New Roman" panose="02020603050405020304" pitchFamily="18" charset="0"/>
              </a:rPr>
              <a:t>                           </a:t>
            </a:r>
            <a:r>
              <a:rPr lang="sv-SE" sz="4000" b="1" i="1" dirty="0">
                <a:solidFill>
                  <a:srgbClr val="7030A0"/>
                </a:solidFill>
                <a:latin typeface="Times New Roman" panose="02020603050405020304" pitchFamily="18" charset="0"/>
                <a:cs typeface="Times New Roman" panose="02020603050405020304" pitchFamily="18" charset="0"/>
              </a:rPr>
              <a:t>   Ny bok !</a:t>
            </a:r>
            <a:br>
              <a:rPr lang="sv-SE" sz="4000" b="1" i="1" dirty="0">
                <a:solidFill>
                  <a:srgbClr val="7030A0"/>
                </a:solidFill>
                <a:latin typeface="Times New Roman" panose="02020603050405020304" pitchFamily="18" charset="0"/>
                <a:cs typeface="Times New Roman" panose="02020603050405020304" pitchFamily="18" charset="0"/>
              </a:rPr>
            </a:br>
            <a:r>
              <a:rPr lang="sv-SE" sz="4000" b="1" i="1" dirty="0">
                <a:solidFill>
                  <a:srgbClr val="7030A0"/>
                </a:solidFill>
                <a:latin typeface="Times New Roman" panose="02020603050405020304" pitchFamily="18" charset="0"/>
                <a:cs typeface="Times New Roman" panose="02020603050405020304" pitchFamily="18" charset="0"/>
              </a:rPr>
              <a:t>                                    Av Christer Ferm</a:t>
            </a:r>
            <a:br>
              <a:rPr lang="sv-SE" sz="4000" b="1" i="1" dirty="0">
                <a:solidFill>
                  <a:srgbClr val="7030A0"/>
                </a:solidFill>
                <a:latin typeface="Times New Roman" panose="02020603050405020304" pitchFamily="18" charset="0"/>
                <a:cs typeface="Times New Roman" panose="02020603050405020304" pitchFamily="18" charset="0"/>
              </a:rPr>
            </a:br>
            <a:r>
              <a:rPr lang="sv-SE" sz="4000" b="1" i="1" dirty="0">
                <a:solidFill>
                  <a:srgbClr val="7030A0"/>
                </a:solidFill>
                <a:latin typeface="Times New Roman" panose="02020603050405020304" pitchFamily="18" charset="0"/>
                <a:cs typeface="Times New Roman" panose="02020603050405020304" pitchFamily="18" charset="0"/>
              </a:rPr>
              <a:t>                                     Per Skoglund m.fl</a:t>
            </a:r>
            <a:r>
              <a:rPr lang="sv-SE" sz="4000" b="1" dirty="0">
                <a:solidFill>
                  <a:srgbClr val="7030A0"/>
                </a:solidFill>
                <a:latin typeface="Times New Roman" panose="02020603050405020304" pitchFamily="18" charset="0"/>
                <a:cs typeface="Times New Roman" panose="02020603050405020304" pitchFamily="18" charset="0"/>
              </a:rPr>
              <a:t>.</a:t>
            </a:r>
          </a:p>
          <a:p>
            <a:pPr marL="142875" lvl="0" indent="-15875" algn="ctr" rtl="0">
              <a:spcBef>
                <a:spcPts val="400"/>
              </a:spcBef>
              <a:spcAft>
                <a:spcPts val="0"/>
              </a:spcAft>
              <a:buNone/>
            </a:pPr>
            <a:br>
              <a:rPr lang="sv-SE" sz="4000" b="1" dirty="0">
                <a:solidFill>
                  <a:srgbClr val="7030A0"/>
                </a:solidFill>
                <a:latin typeface="Times New Roman" panose="02020603050405020304" pitchFamily="18" charset="0"/>
                <a:cs typeface="Times New Roman" panose="02020603050405020304" pitchFamily="18" charset="0"/>
              </a:rPr>
            </a:br>
            <a:r>
              <a:rPr lang="sv-SE" sz="4000" b="1" i="1" dirty="0">
                <a:solidFill>
                  <a:srgbClr val="7030A0"/>
                </a:solidFill>
                <a:latin typeface="Times New Roman" panose="02020603050405020304" pitchFamily="18" charset="0"/>
                <a:cs typeface="Times New Roman" panose="02020603050405020304" pitchFamily="18" charset="0"/>
              </a:rPr>
              <a:t>                                    </a:t>
            </a:r>
            <a:r>
              <a:rPr lang="sv-SE" sz="3600" b="1" i="1" dirty="0">
                <a:solidFill>
                  <a:srgbClr val="7030A0"/>
                </a:solidFill>
                <a:latin typeface="Times New Roman" panose="02020603050405020304" pitchFamily="18" charset="0"/>
                <a:cs typeface="Times New Roman" panose="02020603050405020304" pitchFamily="18" charset="0"/>
              </a:rPr>
              <a:t>Finns på </a:t>
            </a:r>
            <a:r>
              <a:rPr lang="sv-SE" sz="3600" b="1" i="1" dirty="0" err="1">
                <a:solidFill>
                  <a:srgbClr val="7030A0"/>
                </a:solidFill>
                <a:latin typeface="Times New Roman" panose="02020603050405020304" pitchFamily="18" charset="0"/>
                <a:cs typeface="Times New Roman" panose="02020603050405020304" pitchFamily="18" charset="0"/>
              </a:rPr>
              <a:t>Bokus</a:t>
            </a:r>
            <a:r>
              <a:rPr lang="sv-SE" sz="3600" b="1" i="1" dirty="0">
                <a:solidFill>
                  <a:srgbClr val="7030A0"/>
                </a:solidFill>
                <a:latin typeface="Times New Roman" panose="02020603050405020304" pitchFamily="18" charset="0"/>
                <a:cs typeface="Times New Roman" panose="02020603050405020304" pitchFamily="18" charset="0"/>
              </a:rPr>
              <a:t> </a:t>
            </a:r>
            <a:br>
              <a:rPr lang="sv-SE" sz="3600" b="1" i="1" dirty="0">
                <a:solidFill>
                  <a:srgbClr val="7030A0"/>
                </a:solidFill>
                <a:latin typeface="Times New Roman" panose="02020603050405020304" pitchFamily="18" charset="0"/>
                <a:cs typeface="Times New Roman" panose="02020603050405020304" pitchFamily="18" charset="0"/>
              </a:rPr>
            </a:br>
            <a:r>
              <a:rPr lang="sv-SE" sz="3600" b="1" i="1" dirty="0">
                <a:solidFill>
                  <a:srgbClr val="7030A0"/>
                </a:solidFill>
                <a:latin typeface="Times New Roman" panose="02020603050405020304" pitchFamily="18" charset="0"/>
                <a:cs typeface="Times New Roman" panose="02020603050405020304" pitchFamily="18" charset="0"/>
              </a:rPr>
              <a:t>                                    och </a:t>
            </a:r>
            <a:r>
              <a:rPr lang="sv-SE" sz="3600" b="1" i="1" dirty="0" err="1">
                <a:solidFill>
                  <a:srgbClr val="7030A0"/>
                </a:solidFill>
                <a:latin typeface="Times New Roman" panose="02020603050405020304" pitchFamily="18" charset="0"/>
                <a:cs typeface="Times New Roman" panose="02020603050405020304" pitchFamily="18" charset="0"/>
              </a:rPr>
              <a:t>Adlibris</a:t>
            </a:r>
            <a:endParaRPr lang="sv-SE" sz="3600" b="1" i="1" dirty="0">
              <a:solidFill>
                <a:srgbClr val="7030A0"/>
              </a:solidFill>
              <a:latin typeface="Times New Roman" panose="02020603050405020304" pitchFamily="18" charset="0"/>
              <a:cs typeface="Times New Roman" panose="02020603050405020304" pitchFamily="18" charset="0"/>
            </a:endParaRPr>
          </a:p>
          <a:p>
            <a:pPr marL="142875" lvl="0" indent="-15875" algn="ctr" rtl="0">
              <a:spcBef>
                <a:spcPts val="400"/>
              </a:spcBef>
              <a:spcAft>
                <a:spcPts val="0"/>
              </a:spcAft>
              <a:buNone/>
            </a:pPr>
            <a:r>
              <a:rPr lang="sv-SE" sz="4000" b="1" i="1" dirty="0">
                <a:solidFill>
                  <a:srgbClr val="7030A0"/>
                </a:solidFill>
                <a:latin typeface="Times New Roman" panose="02020603050405020304" pitchFamily="18" charset="0"/>
                <a:cs typeface="Times New Roman" panose="02020603050405020304" pitchFamily="18" charset="0"/>
              </a:rPr>
              <a:t>                                  </a:t>
            </a:r>
            <a:r>
              <a:rPr lang="sv-SE" sz="3200" b="1" i="1" dirty="0">
                <a:solidFill>
                  <a:srgbClr val="7030A0"/>
                </a:solidFill>
                <a:latin typeface="Times New Roman" panose="02020603050405020304" pitchFamily="18" charset="0"/>
                <a:cs typeface="Times New Roman" panose="02020603050405020304" pitchFamily="18" charset="0"/>
              </a:rPr>
              <a:t>Se </a:t>
            </a:r>
            <a:r>
              <a:rPr lang="sv-SE" sz="3200" b="1" i="1" dirty="0" err="1">
                <a:solidFill>
                  <a:srgbClr val="7030A0"/>
                </a:solidFill>
                <a:latin typeface="Times New Roman" panose="02020603050405020304" pitchFamily="18" charset="0"/>
                <a:cs typeface="Times New Roman" panose="02020603050405020304" pitchFamily="18" charset="0"/>
              </a:rPr>
              <a:t>beställningsuppg</a:t>
            </a:r>
            <a:r>
              <a:rPr lang="sv-SE" sz="3200" b="1" i="1" dirty="0">
                <a:solidFill>
                  <a:srgbClr val="7030A0"/>
                </a:solidFill>
                <a:latin typeface="Times New Roman" panose="02020603050405020304" pitchFamily="18" charset="0"/>
                <a:cs typeface="Times New Roman" panose="02020603050405020304" pitchFamily="18" charset="0"/>
              </a:rPr>
              <a:t>.</a:t>
            </a:r>
            <a:br>
              <a:rPr lang="sv-SE" sz="3200" b="1" i="1" dirty="0">
                <a:solidFill>
                  <a:srgbClr val="7030A0"/>
                </a:solidFill>
                <a:latin typeface="Times New Roman" panose="02020603050405020304" pitchFamily="18" charset="0"/>
                <a:cs typeface="Times New Roman" panose="02020603050405020304" pitchFamily="18" charset="0"/>
              </a:rPr>
            </a:br>
            <a:r>
              <a:rPr lang="sv-SE" sz="3200" b="1" i="1" dirty="0">
                <a:solidFill>
                  <a:srgbClr val="7030A0"/>
                </a:solidFill>
                <a:latin typeface="Times New Roman" panose="02020603050405020304" pitchFamily="18" charset="0"/>
                <a:cs typeface="Times New Roman" panose="02020603050405020304" pitchFamily="18" charset="0"/>
              </a:rPr>
              <a:t>                                           på  </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                                             </a:t>
            </a:r>
            <a:r>
              <a:rPr lang="sv-SE" sz="3200" b="1" dirty="0">
                <a:solidFill>
                  <a:srgbClr val="7030A0"/>
                </a:solidFill>
                <a:latin typeface="Times New Roman" panose="02020603050405020304" pitchFamily="18" charset="0"/>
                <a:cs typeface="Times New Roman" panose="02020603050405020304" pitchFamily="18" charset="0"/>
                <a:hlinkClick r:id="rId4"/>
              </a:rPr>
              <a:t>www.fermutveckling.se</a:t>
            </a:r>
            <a:endParaRPr lang="sv-SE" sz="3200" b="1" dirty="0">
              <a:solidFill>
                <a:srgbClr val="7030A0"/>
              </a:solidFill>
              <a:latin typeface="Times New Roman" panose="02020603050405020304" pitchFamily="18" charset="0"/>
              <a:cs typeface="Times New Roman" panose="02020603050405020304" pitchFamily="18" charset="0"/>
            </a:endParaRPr>
          </a:p>
          <a:p>
            <a:pPr marL="142875" lvl="0" indent="-15875" algn="ctr" rtl="0">
              <a:spcBef>
                <a:spcPts val="400"/>
              </a:spcBef>
              <a:spcAft>
                <a:spcPts val="0"/>
              </a:spcAft>
              <a:buNone/>
            </a:pPr>
            <a:br>
              <a:rPr lang="sv-SE" sz="4000" b="1" dirty="0">
                <a:solidFill>
                  <a:srgbClr val="7030A0"/>
                </a:solidFill>
                <a:latin typeface="Times New Roman" panose="02020603050405020304" pitchFamily="18" charset="0"/>
                <a:cs typeface="Times New Roman" panose="02020603050405020304" pitchFamily="18" charset="0"/>
              </a:rPr>
            </a:br>
            <a:br>
              <a:rPr lang="sv-SE" sz="4400" b="1" dirty="0">
                <a:solidFill>
                  <a:srgbClr val="7030A0"/>
                </a:solidFill>
                <a:latin typeface="Times New Roman" panose="02020603050405020304" pitchFamily="18" charset="0"/>
                <a:cs typeface="Times New Roman" panose="02020603050405020304" pitchFamily="18" charset="0"/>
              </a:rPr>
            </a:br>
            <a:endParaRPr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5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72067" y="1052736"/>
            <a:ext cx="7408333" cy="5466936"/>
          </a:xfrm>
        </p:spPr>
        <p:txBody>
          <a:bodyPr>
            <a:normAutofit fontScale="77500" lnSpcReduction="20000"/>
          </a:bodyPr>
          <a:lstStyle/>
          <a:p>
            <a:pPr algn="ctr"/>
            <a:r>
              <a:rPr lang="sv-SE" sz="2800" b="1" dirty="0">
                <a:solidFill>
                  <a:srgbClr val="7030A0"/>
                </a:solidFill>
                <a:latin typeface="Times New Roman" panose="02020603050405020304" pitchFamily="18" charset="0"/>
                <a:cs typeface="Times New Roman" panose="02020603050405020304" pitchFamily="18" charset="0"/>
              </a:rPr>
              <a:t>och</a:t>
            </a:r>
          </a:p>
          <a:p>
            <a:pPr algn="ctr"/>
            <a:r>
              <a:rPr lang="sv-SE" sz="3800" b="1" dirty="0">
                <a:solidFill>
                  <a:srgbClr val="7030A0"/>
                </a:solidFill>
                <a:latin typeface="Times New Roman" panose="02020603050405020304" pitchFamily="18" charset="0"/>
                <a:cs typeface="Times New Roman" panose="02020603050405020304" pitchFamily="18" charset="0"/>
              </a:rPr>
              <a:t>”Utvecklingsmaskinen” på enheten</a:t>
            </a:r>
            <a:br>
              <a:rPr lang="sv-SE" sz="3800" b="1" dirty="0">
                <a:solidFill>
                  <a:srgbClr val="7030A0"/>
                </a:solidFill>
                <a:latin typeface="Times New Roman" panose="02020603050405020304" pitchFamily="18" charset="0"/>
                <a:cs typeface="Times New Roman" panose="02020603050405020304" pitchFamily="18" charset="0"/>
              </a:rPr>
            </a:br>
            <a:r>
              <a:rPr lang="sv-SE" sz="3800" b="1" dirty="0">
                <a:solidFill>
                  <a:srgbClr val="7030A0"/>
                </a:solidFill>
                <a:latin typeface="Times New Roman" panose="02020603050405020304" pitchFamily="18" charset="0"/>
                <a:cs typeface="Times New Roman" panose="02020603050405020304" pitchFamily="18" charset="0"/>
              </a:rPr>
              <a:t>där </a:t>
            </a:r>
            <a:r>
              <a:rPr lang="sv-SE" sz="3800" b="1" u="sng" dirty="0">
                <a:solidFill>
                  <a:srgbClr val="7030A0"/>
                </a:solidFill>
                <a:latin typeface="Times New Roman" panose="02020603050405020304" pitchFamily="18" charset="0"/>
                <a:cs typeface="Times New Roman" panose="02020603050405020304" pitchFamily="18" charset="0"/>
              </a:rPr>
              <a:t>ni </a:t>
            </a:r>
            <a:r>
              <a:rPr lang="sv-SE" sz="3800" b="1" dirty="0">
                <a:solidFill>
                  <a:srgbClr val="7030A0"/>
                </a:solidFill>
                <a:latin typeface="Times New Roman" panose="02020603050405020304" pitchFamily="18" charset="0"/>
                <a:cs typeface="Times New Roman" panose="02020603050405020304" pitchFamily="18" charset="0"/>
              </a:rPr>
              <a:t>är viktiga maskinister för verksamhetsutveckling !</a:t>
            </a:r>
            <a:br>
              <a:rPr lang="sv-SE" sz="3800" b="1" dirty="0">
                <a:solidFill>
                  <a:srgbClr val="7030A0"/>
                </a:solidFill>
                <a:latin typeface="Times New Roman" panose="02020603050405020304" pitchFamily="18" charset="0"/>
                <a:cs typeface="Times New Roman" panose="02020603050405020304" pitchFamily="18" charset="0"/>
              </a:rPr>
            </a:br>
            <a:br>
              <a:rPr lang="sv-SE" sz="3800" b="1" dirty="0">
                <a:solidFill>
                  <a:srgbClr val="7030A0"/>
                </a:solidFill>
                <a:latin typeface="Times New Roman" panose="02020603050405020304" pitchFamily="18" charset="0"/>
                <a:cs typeface="Times New Roman" panose="02020603050405020304" pitchFamily="18" charset="0"/>
              </a:rPr>
            </a:br>
            <a:r>
              <a:rPr lang="sv-SE" sz="3800" b="1" dirty="0">
                <a:solidFill>
                  <a:srgbClr val="7030A0"/>
                </a:solidFill>
                <a:latin typeface="Times New Roman" panose="02020603050405020304" pitchFamily="18" charset="0"/>
                <a:cs typeface="Times New Roman" panose="02020603050405020304" pitchFamily="18" charset="0"/>
              </a:rPr>
              <a:t>TACK för att ni var med !</a:t>
            </a:r>
            <a:br>
              <a:rPr lang="sv-SE" sz="2800" b="1" dirty="0">
                <a:solidFill>
                  <a:srgbClr val="7030A0"/>
                </a:solidFill>
                <a:latin typeface="Times New Roman" panose="02020603050405020304" pitchFamily="18" charset="0"/>
                <a:cs typeface="Times New Roman" panose="02020603050405020304" pitchFamily="18" charset="0"/>
              </a:rPr>
            </a:br>
            <a:br>
              <a:rPr lang="sv-SE" sz="2800" b="1" dirty="0">
                <a:solidFill>
                  <a:srgbClr val="7030A0"/>
                </a:solidFill>
                <a:latin typeface="Times New Roman" panose="02020603050405020304" pitchFamily="18" charset="0"/>
                <a:cs typeface="Times New Roman" panose="02020603050405020304" pitchFamily="18" charset="0"/>
              </a:rPr>
            </a:br>
            <a:br>
              <a:rPr lang="sv-SE" sz="2800" b="1" dirty="0">
                <a:solidFill>
                  <a:srgbClr val="7030A0"/>
                </a:solidFill>
                <a:latin typeface="Times New Roman" panose="02020603050405020304" pitchFamily="18" charset="0"/>
                <a:cs typeface="Times New Roman" panose="02020603050405020304" pitchFamily="18" charset="0"/>
              </a:rPr>
            </a:br>
            <a:endParaRPr lang="sv-SE" sz="2800" b="1" dirty="0">
              <a:solidFill>
                <a:srgbClr val="7030A0"/>
              </a:solidFill>
              <a:latin typeface="Times New Roman" panose="02020603050405020304" pitchFamily="18" charset="0"/>
              <a:cs typeface="Times New Roman" panose="02020603050405020304" pitchFamily="18" charset="0"/>
            </a:endParaRPr>
          </a:p>
          <a:p>
            <a:pPr algn="ctr"/>
            <a:endParaRPr lang="sv-SE" sz="2800" b="1" dirty="0">
              <a:solidFill>
                <a:srgbClr val="7030A0"/>
              </a:solidFill>
              <a:latin typeface="Times New Roman" panose="02020603050405020304" pitchFamily="18" charset="0"/>
              <a:cs typeface="Times New Roman" panose="02020603050405020304" pitchFamily="18" charset="0"/>
            </a:endParaRPr>
          </a:p>
          <a:p>
            <a:pPr marL="0" indent="0" algn="ctr">
              <a:buNone/>
            </a:pPr>
            <a:br>
              <a:rPr lang="sv-SE" sz="3200" b="1" dirty="0">
                <a:solidFill>
                  <a:srgbClr val="7030A0"/>
                </a:solidFill>
                <a:latin typeface="Times New Roman" panose="02020603050405020304" pitchFamily="18" charset="0"/>
                <a:cs typeface="Times New Roman" panose="02020603050405020304" pitchFamily="18" charset="0"/>
              </a:rPr>
            </a:br>
            <a:br>
              <a:rPr lang="sv-SE" sz="3200" b="1" dirty="0">
                <a:solidFill>
                  <a:srgbClr val="7030A0"/>
                </a:solidFill>
                <a:latin typeface="Times New Roman" panose="02020603050405020304" pitchFamily="18" charset="0"/>
                <a:cs typeface="Times New Roman" panose="02020603050405020304" pitchFamily="18" charset="0"/>
              </a:rPr>
            </a:b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Christer Ferm </a:t>
            </a:r>
            <a:r>
              <a:rPr lang="sv-SE" sz="2800" b="1" dirty="0">
                <a:solidFill>
                  <a:srgbClr val="7030A0"/>
                </a:solidFill>
                <a:latin typeface="Times New Roman" panose="02020603050405020304" pitchFamily="18" charset="0"/>
                <a:cs typeface="Times New Roman" panose="02020603050405020304" pitchFamily="18" charset="0"/>
              </a:rPr>
              <a:t>0793-180 540</a:t>
            </a:r>
          </a:p>
          <a:p>
            <a:pPr algn="ctr"/>
            <a:r>
              <a:rPr lang="sv-SE" sz="2800" b="1" dirty="0">
                <a:solidFill>
                  <a:srgbClr val="7030A0"/>
                </a:solidFill>
                <a:latin typeface="Times New Roman" panose="02020603050405020304" pitchFamily="18" charset="0"/>
                <a:cs typeface="Times New Roman" panose="02020603050405020304" pitchFamily="18" charset="0"/>
              </a:rPr>
              <a:t>www.fermutveckling.se</a:t>
            </a:r>
            <a:br>
              <a:rPr lang="sv-SE" sz="2800" b="1" dirty="0">
                <a:solidFill>
                  <a:srgbClr val="7030A0"/>
                </a:solidFill>
                <a:latin typeface="Times New Roman" panose="02020603050405020304" pitchFamily="18" charset="0"/>
                <a:cs typeface="Times New Roman" panose="02020603050405020304" pitchFamily="18" charset="0"/>
              </a:rPr>
            </a:br>
            <a:r>
              <a:rPr lang="sv-SE" b="1" dirty="0">
                <a:solidFill>
                  <a:srgbClr val="7030A0"/>
                </a:solidFill>
                <a:latin typeface="Times New Roman" panose="02020603050405020304" pitchFamily="18" charset="0"/>
                <a:cs typeface="Times New Roman" panose="02020603050405020304" pitchFamily="18" charset="0"/>
              </a:rPr>
              <a:t>info@fermutveckling.se</a:t>
            </a:r>
          </a:p>
        </p:txBody>
      </p:sp>
      <p:sp>
        <p:nvSpPr>
          <p:cNvPr id="3" name="Rubrik 2"/>
          <p:cNvSpPr>
            <a:spLocks noGrp="1"/>
          </p:cNvSpPr>
          <p:nvPr>
            <p:ph type="title"/>
          </p:nvPr>
        </p:nvSpPr>
        <p:spPr>
          <a:xfrm>
            <a:off x="457200" y="338328"/>
            <a:ext cx="8229600" cy="930432"/>
          </a:xfrm>
        </p:spPr>
        <p:txBody>
          <a:bodyPr>
            <a:normAutofit fontScale="90000"/>
          </a:bodyPr>
          <a:lstStyle/>
          <a:p>
            <a:br>
              <a:rPr lang="sv-SE" b="1" dirty="0">
                <a:solidFill>
                  <a:srgbClr val="7030A0"/>
                </a:solidFill>
                <a:latin typeface="Times New Roman" panose="02020603050405020304" pitchFamily="18" charset="0"/>
                <a:cs typeface="Times New Roman" panose="02020603050405020304" pitchFamily="18" charset="0"/>
              </a:rPr>
            </a:br>
            <a:br>
              <a:rPr lang="sv-SE" b="1" dirty="0">
                <a:solidFill>
                  <a:srgbClr val="7030A0"/>
                </a:solidFill>
                <a:latin typeface="Times New Roman" panose="02020603050405020304" pitchFamily="18" charset="0"/>
                <a:cs typeface="Times New Roman" panose="02020603050405020304" pitchFamily="18" charset="0"/>
              </a:rPr>
            </a:br>
            <a:r>
              <a:rPr lang="sv-SE" sz="4000" b="1" dirty="0">
                <a:solidFill>
                  <a:srgbClr val="7030A0"/>
                </a:solidFill>
                <a:latin typeface="Times New Roman" panose="02020603050405020304" pitchFamily="18" charset="0"/>
                <a:cs typeface="Times New Roman" panose="02020603050405020304" pitchFamily="18" charset="0"/>
              </a:rPr>
              <a:t>Lycka till med aktionslärande samtal !</a:t>
            </a:r>
            <a:br>
              <a:rPr lang="sv-SE" b="1" dirty="0">
                <a:solidFill>
                  <a:srgbClr val="7030A0"/>
                </a:solidFill>
                <a:latin typeface="Times New Roman" panose="02020603050405020304" pitchFamily="18" charset="0"/>
                <a:cs typeface="Times New Roman" panose="02020603050405020304" pitchFamily="18" charset="0"/>
              </a:rPr>
            </a:br>
            <a:br>
              <a:rPr lang="sv-SE" b="1" dirty="0">
                <a:solidFill>
                  <a:srgbClr val="7030A0"/>
                </a:solidFill>
                <a:latin typeface="Times New Roman" panose="02020603050405020304" pitchFamily="18" charset="0"/>
                <a:cs typeface="Times New Roman" panose="02020603050405020304" pitchFamily="18" charset="0"/>
              </a:rPr>
            </a:br>
            <a:endParaRPr lang="sv-SE" b="1" dirty="0">
              <a:solidFill>
                <a:srgbClr val="7030A0"/>
              </a:solidFill>
            </a:endParaRPr>
          </a:p>
        </p:txBody>
      </p:sp>
      <p:pic>
        <p:nvPicPr>
          <p:cNvPr id="5" name="Bildobjekt 4" descr="En bild som visar person, äldre&#10;&#10;Automatiskt genererad beskrivning">
            <a:extLst>
              <a:ext uri="{FF2B5EF4-FFF2-40B4-BE49-F238E27FC236}">
                <a16:creationId xmlns:a16="http://schemas.microsoft.com/office/drawing/2014/main" id="{8CB6AFE6-49A1-48D6-9631-9820AC038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3429000"/>
            <a:ext cx="2143125" cy="1714500"/>
          </a:xfrm>
          <a:prstGeom prst="rect">
            <a:avLst/>
          </a:prstGeom>
        </p:spPr>
      </p:pic>
    </p:spTree>
    <p:extLst>
      <p:ext uri="{BB962C8B-B14F-4D97-AF65-F5344CB8AC3E}">
        <p14:creationId xmlns:p14="http://schemas.microsoft.com/office/powerpoint/2010/main" val="943263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5" name="Bildobjekt 4" descr="En bild som visar utomhus, tegelsten, sten, gammal&#10;&#10;Automatiskt genererad beskrivning">
            <a:extLst>
              <a:ext uri="{FF2B5EF4-FFF2-40B4-BE49-F238E27FC236}">
                <a16:creationId xmlns:a16="http://schemas.microsoft.com/office/drawing/2014/main" id="{B0DA4C27-CB8F-4AB5-8844-6871201C8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42961" y="-1142963"/>
            <a:ext cx="6858000" cy="9143926"/>
          </a:xfrm>
          <a:prstGeom prst="rect">
            <a:avLst/>
          </a:prstGeom>
        </p:spPr>
      </p:pic>
    </p:spTree>
    <p:extLst>
      <p:ext uri="{BB962C8B-B14F-4D97-AF65-F5344CB8AC3E}">
        <p14:creationId xmlns:p14="http://schemas.microsoft.com/office/powerpoint/2010/main" val="1486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39"/>
        <p:cNvGrpSpPr/>
        <p:nvPr/>
      </p:nvGrpSpPr>
      <p:grpSpPr>
        <a:xfrm>
          <a:off x="0" y="0"/>
          <a:ext cx="0" cy="0"/>
          <a:chOff x="0" y="0"/>
          <a:chExt cx="0" cy="0"/>
        </a:xfrm>
      </p:grpSpPr>
      <p:sp>
        <p:nvSpPr>
          <p:cNvPr id="1540" name="Google Shape;1540;p185"/>
          <p:cNvSpPr txBox="1">
            <a:spLocks noGrp="1"/>
          </p:cNvSpPr>
          <p:nvPr>
            <p:ph type="title"/>
          </p:nvPr>
        </p:nvSpPr>
        <p:spPr>
          <a:xfrm>
            <a:off x="929099" y="766067"/>
            <a:ext cx="7664400" cy="114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7030A0"/>
                </a:solidFill>
                <a:latin typeface="Times New Roman" panose="02020603050405020304" pitchFamily="18" charset="0"/>
                <a:cs typeface="Times New Roman" panose="02020603050405020304" pitchFamily="18" charset="0"/>
              </a:rPr>
              <a:t>Action Learning - </a:t>
            </a:r>
            <a:r>
              <a:rPr lang="en-US" dirty="0" err="1">
                <a:solidFill>
                  <a:srgbClr val="7030A0"/>
                </a:solidFill>
                <a:latin typeface="Times New Roman" panose="02020603050405020304" pitchFamily="18" charset="0"/>
                <a:cs typeface="Times New Roman" panose="02020603050405020304" pitchFamily="18" charset="0"/>
              </a:rPr>
              <a:t>teoribakgrund</a:t>
            </a:r>
            <a:endParaRPr dirty="0">
              <a:solidFill>
                <a:srgbClr val="7030A0"/>
              </a:solidFill>
              <a:latin typeface="Times New Roman" panose="02020603050405020304" pitchFamily="18" charset="0"/>
              <a:cs typeface="Times New Roman" panose="02020603050405020304" pitchFamily="18" charset="0"/>
            </a:endParaRPr>
          </a:p>
        </p:txBody>
      </p:sp>
      <p:sp>
        <p:nvSpPr>
          <p:cNvPr id="1541" name="Google Shape;1541;p185"/>
          <p:cNvSpPr txBox="1">
            <a:spLocks noGrp="1"/>
          </p:cNvSpPr>
          <p:nvPr>
            <p:ph type="body" idx="2"/>
          </p:nvPr>
        </p:nvSpPr>
        <p:spPr>
          <a:xfrm>
            <a:off x="3635896" y="1772816"/>
            <a:ext cx="5184576" cy="403244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err="1">
                <a:solidFill>
                  <a:srgbClr val="7030A0"/>
                </a:solidFill>
                <a:latin typeface="Times New Roman" panose="02020603050405020304" pitchFamily="18" charset="0"/>
                <a:cs typeface="Times New Roman" panose="02020603050405020304" pitchFamily="18" charset="0"/>
              </a:rPr>
              <a:t>Brittisk</a:t>
            </a:r>
            <a:r>
              <a:rPr lang="en-US" sz="2400" b="1" dirty="0">
                <a:solidFill>
                  <a:srgbClr val="7030A0"/>
                </a:solidFill>
                <a:latin typeface="Times New Roman" panose="02020603050405020304" pitchFamily="18" charset="0"/>
                <a:cs typeface="Times New Roman" panose="02020603050405020304" pitchFamily="18" charset="0"/>
              </a:rPr>
              <a:t> professor Reginald W. </a:t>
            </a:r>
            <a:r>
              <a:rPr lang="en-US" sz="2400" b="1" dirty="0" err="1">
                <a:solidFill>
                  <a:srgbClr val="7030A0"/>
                </a:solidFill>
                <a:latin typeface="Times New Roman" panose="02020603050405020304" pitchFamily="18" charset="0"/>
                <a:cs typeface="Times New Roman" panose="02020603050405020304" pitchFamily="18" charset="0"/>
              </a:rPr>
              <a:t>Revans</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forskning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på</a:t>
            </a:r>
            <a:r>
              <a:rPr lang="en-US" sz="2400" b="1" dirty="0">
                <a:solidFill>
                  <a:srgbClr val="7030A0"/>
                </a:solidFill>
                <a:latin typeface="Times New Roman" panose="02020603050405020304" pitchFamily="18" charset="0"/>
                <a:cs typeface="Times New Roman" panose="02020603050405020304" pitchFamily="18" charset="0"/>
              </a:rPr>
              <a:t> 1950-talet</a:t>
            </a:r>
            <a:endParaRPr sz="2400"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b="1" dirty="0" err="1">
                <a:solidFill>
                  <a:srgbClr val="7030A0"/>
                </a:solidFill>
                <a:latin typeface="Times New Roman" panose="02020603050405020304" pitchFamily="18" charset="0"/>
                <a:cs typeface="Times New Roman" panose="02020603050405020304" pitchFamily="18" charset="0"/>
              </a:rPr>
              <a:t>Lärande</a:t>
            </a:r>
            <a:r>
              <a:rPr lang="en-US" sz="2400" b="1" dirty="0">
                <a:solidFill>
                  <a:srgbClr val="7030A0"/>
                </a:solidFill>
                <a:latin typeface="Times New Roman" panose="02020603050405020304" pitchFamily="18" charset="0"/>
                <a:cs typeface="Times New Roman" panose="02020603050405020304" pitchFamily="18" charset="0"/>
              </a:rPr>
              <a:t> “Just in time.”</a:t>
            </a:r>
            <a:endParaRPr sz="2400"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b="1" dirty="0">
                <a:solidFill>
                  <a:srgbClr val="7030A0"/>
                </a:solidFill>
                <a:latin typeface="Times New Roman" panose="02020603050405020304" pitchFamily="18" charset="0"/>
                <a:cs typeface="Times New Roman" panose="02020603050405020304" pitchFamily="18" charset="0"/>
              </a:rPr>
              <a:t>”Learning to learn by doing”</a:t>
            </a:r>
            <a:endParaRPr sz="2400"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b="1" dirty="0" err="1">
                <a:solidFill>
                  <a:srgbClr val="7030A0"/>
                </a:solidFill>
                <a:latin typeface="Times New Roman" panose="02020603050405020304" pitchFamily="18" charset="0"/>
                <a:cs typeface="Times New Roman" panose="02020603050405020304" pitchFamily="18" charset="0"/>
              </a:rPr>
              <a:t>Arbetsplatsbaserat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lärande</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som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utmanas</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gruppen</a:t>
            </a:r>
            <a:endParaRPr sz="2400"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0"/>
              </a:spcAft>
              <a:buNone/>
            </a:pPr>
            <a:r>
              <a:rPr lang="en-US" sz="2400" b="1" dirty="0" err="1">
                <a:solidFill>
                  <a:srgbClr val="7030A0"/>
                </a:solidFill>
                <a:latin typeface="Times New Roman" panose="02020603050405020304" pitchFamily="18" charset="0"/>
                <a:cs typeface="Times New Roman" panose="02020603050405020304" pitchFamily="18" charset="0"/>
              </a:rPr>
              <a:t>Gruppens</a:t>
            </a:r>
            <a:r>
              <a:rPr lang="en-US" sz="2400" b="1" dirty="0">
                <a:solidFill>
                  <a:srgbClr val="7030A0"/>
                </a:solidFill>
                <a:latin typeface="Times New Roman" panose="02020603050405020304" pitchFamily="18" charset="0"/>
                <a:cs typeface="Times New Roman" panose="02020603050405020304" pitchFamily="18" charset="0"/>
              </a:rPr>
              <a:t> roll </a:t>
            </a:r>
            <a:r>
              <a:rPr lang="en-US" sz="2400" b="1" dirty="0" err="1">
                <a:solidFill>
                  <a:srgbClr val="7030A0"/>
                </a:solidFill>
                <a:latin typeface="Times New Roman" panose="02020603050405020304" pitchFamily="18" charset="0"/>
                <a:cs typeface="Times New Roman" panose="02020603050405020304" pitchFamily="18" charset="0"/>
              </a:rPr>
              <a:t>som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icke</a:t>
            </a:r>
            <a:r>
              <a:rPr lang="en-US" sz="2400" b="1" dirty="0">
                <a:solidFill>
                  <a:srgbClr val="7030A0"/>
                </a:solidFill>
                <a:latin typeface="Times New Roman" panose="02020603050405020304" pitchFamily="18" charset="0"/>
                <a:cs typeface="Times New Roman" panose="02020603050405020304" pitchFamily="18" charset="0"/>
              </a:rPr>
              <a:t>-expert" </a:t>
            </a:r>
            <a:r>
              <a:rPr lang="en-US" sz="2400" b="1" dirty="0" err="1">
                <a:solidFill>
                  <a:srgbClr val="7030A0"/>
                </a:solidFill>
                <a:latin typeface="Times New Roman" panose="02020603050405020304" pitchFamily="18" charset="0"/>
                <a:cs typeface="Times New Roman" panose="02020603050405020304" pitchFamily="18" charset="0"/>
              </a:rPr>
              <a:t>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problemlösning</a:t>
            </a:r>
            <a:endParaRPr sz="2400" b="1" dirty="0">
              <a:solidFill>
                <a:srgbClr val="7030A0"/>
              </a:solidFill>
              <a:latin typeface="Times New Roman" panose="02020603050405020304" pitchFamily="18" charset="0"/>
              <a:cs typeface="Times New Roman" panose="02020603050405020304" pitchFamily="18" charset="0"/>
            </a:endParaRPr>
          </a:p>
          <a:p>
            <a:pPr marL="0" lvl="0" indent="0" algn="l" rtl="0">
              <a:lnSpc>
                <a:spcPct val="115000"/>
              </a:lnSpc>
              <a:spcBef>
                <a:spcPts val="1000"/>
              </a:spcBef>
              <a:spcAft>
                <a:spcPts val="1000"/>
              </a:spcAft>
              <a:buNone/>
            </a:pPr>
            <a:endParaRPr sz="1400" dirty="0"/>
          </a:p>
        </p:txBody>
      </p:sp>
      <p:pic>
        <p:nvPicPr>
          <p:cNvPr id="1542" name="Google Shape;1542;p185"/>
          <p:cNvPicPr preferRelativeResize="0"/>
          <p:nvPr/>
        </p:nvPicPr>
        <p:blipFill>
          <a:blip r:embed="rId3">
            <a:alphaModFix/>
          </a:blip>
          <a:stretch>
            <a:fillRect/>
          </a:stretch>
        </p:blipFill>
        <p:spPr>
          <a:xfrm>
            <a:off x="971601" y="1909270"/>
            <a:ext cx="2487276" cy="3817967"/>
          </a:xfrm>
          <a:prstGeom prst="rect">
            <a:avLst/>
          </a:prstGeom>
          <a:noFill/>
          <a:ln>
            <a:noFill/>
          </a:ln>
        </p:spPr>
      </p:pic>
    </p:spTree>
    <p:extLst>
      <p:ext uri="{BB962C8B-B14F-4D97-AF65-F5344CB8AC3E}">
        <p14:creationId xmlns:p14="http://schemas.microsoft.com/office/powerpoint/2010/main" val="22107464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68760"/>
            <a:ext cx="7772400" cy="2376264"/>
          </a:xfrm>
        </p:spPr>
        <p:txBody>
          <a:bodyPr>
            <a:normAutofit fontScale="90000"/>
          </a:bodyPr>
          <a:lstStyle/>
          <a:p>
            <a:r>
              <a:rPr lang="sv-SE" sz="5400" b="1" u="sng" dirty="0">
                <a:solidFill>
                  <a:srgbClr val="7030A0"/>
                </a:solidFill>
                <a:latin typeface="Times New Roman" panose="02020603050405020304" pitchFamily="18" charset="0"/>
                <a:cs typeface="Times New Roman" panose="02020603050405020304" pitchFamily="18" charset="0"/>
              </a:rPr>
              <a:t>Varför Action Learning ?</a:t>
            </a: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1371600" y="2564904"/>
            <a:ext cx="6400800" cy="2464297"/>
          </a:xfrm>
        </p:spPr>
        <p:txBody>
          <a:bodyPr>
            <a:normAutofit fontScale="92500" lnSpcReduction="20000"/>
          </a:bodyPr>
          <a:lstStyle/>
          <a:p>
            <a:r>
              <a:rPr lang="sv-SE" sz="3200" b="1" dirty="0">
                <a:solidFill>
                  <a:srgbClr val="7030A0"/>
                </a:solidFill>
                <a:latin typeface="Times New Roman" panose="02020603050405020304" pitchFamily="18" charset="0"/>
                <a:cs typeface="Times New Roman" panose="02020603050405020304" pitchFamily="18" charset="0"/>
              </a:rPr>
              <a:t>Relation/släktskap mellan </a:t>
            </a: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förändring och lärande</a:t>
            </a:r>
            <a:br>
              <a:rPr lang="sv-SE" sz="3200" b="1" dirty="0">
                <a:solidFill>
                  <a:srgbClr val="7030A0"/>
                </a:solidFill>
                <a:latin typeface="Times New Roman" panose="02020603050405020304" pitchFamily="18" charset="0"/>
                <a:cs typeface="Times New Roman" panose="02020603050405020304" pitchFamily="18" charset="0"/>
              </a:rPr>
            </a:br>
            <a:br>
              <a:rPr lang="sv-SE" sz="3200" b="1" dirty="0">
                <a:solidFill>
                  <a:srgbClr val="7030A0"/>
                </a:solidFill>
                <a:latin typeface="Times New Roman" panose="02020603050405020304" pitchFamily="18" charset="0"/>
                <a:cs typeface="Times New Roman" panose="02020603050405020304" pitchFamily="18" charset="0"/>
              </a:rPr>
            </a:br>
            <a:r>
              <a:rPr lang="sv-SE" sz="3200" b="1" dirty="0">
                <a:solidFill>
                  <a:srgbClr val="7030A0"/>
                </a:solidFill>
                <a:latin typeface="Times New Roman" panose="02020603050405020304" pitchFamily="18" charset="0"/>
                <a:cs typeface="Times New Roman" panose="02020603050405020304" pitchFamily="18" charset="0"/>
              </a:rPr>
              <a:t>Alltid uppdaterad </a:t>
            </a:r>
          </a:p>
          <a:p>
            <a:r>
              <a:rPr lang="sv-SE" sz="3200" b="1" dirty="0">
                <a:solidFill>
                  <a:srgbClr val="7030A0"/>
                </a:solidFill>
                <a:latin typeface="Times New Roman" panose="02020603050405020304" pitchFamily="18" charset="0"/>
                <a:cs typeface="Times New Roman" panose="02020603050405020304" pitchFamily="18" charset="0"/>
              </a:rPr>
              <a:t>förhållningssätt då vi arbetar med verkliga </a:t>
            </a:r>
            <a:r>
              <a:rPr lang="sv-SE" sz="3200" b="1" dirty="0" err="1">
                <a:solidFill>
                  <a:srgbClr val="7030A0"/>
                </a:solidFill>
                <a:latin typeface="Times New Roman" panose="02020603050405020304" pitchFamily="18" charset="0"/>
                <a:cs typeface="Times New Roman" panose="02020603050405020304" pitchFamily="18" charset="0"/>
              </a:rPr>
              <a:t>lärfokus</a:t>
            </a:r>
            <a:endParaRPr lang="sv-SE"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62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60"/>
        <p:cNvGrpSpPr/>
        <p:nvPr/>
      </p:nvGrpSpPr>
      <p:grpSpPr>
        <a:xfrm>
          <a:off x="0" y="0"/>
          <a:ext cx="0" cy="0"/>
          <a:chOff x="0" y="0"/>
          <a:chExt cx="0" cy="0"/>
        </a:xfrm>
      </p:grpSpPr>
      <p:sp>
        <p:nvSpPr>
          <p:cNvPr id="1561" name="Google Shape;1561;p188"/>
          <p:cNvSpPr txBox="1">
            <a:spLocks noGrp="1"/>
          </p:cNvSpPr>
          <p:nvPr>
            <p:ph type="title"/>
          </p:nvPr>
        </p:nvSpPr>
        <p:spPr>
          <a:xfrm>
            <a:off x="929104" y="766063"/>
            <a:ext cx="7747351" cy="2146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600" dirty="0">
              <a:solidFill>
                <a:srgbClr val="7030A0"/>
              </a:solidFill>
            </a:endParaRPr>
          </a:p>
        </p:txBody>
      </p:sp>
      <p:sp>
        <p:nvSpPr>
          <p:cNvPr id="1562" name="Google Shape;1562;p188"/>
          <p:cNvSpPr txBox="1">
            <a:spLocks noGrp="1"/>
          </p:cNvSpPr>
          <p:nvPr>
            <p:ph type="body" idx="1"/>
          </p:nvPr>
        </p:nvSpPr>
        <p:spPr>
          <a:xfrm>
            <a:off x="755576" y="980728"/>
            <a:ext cx="8136904" cy="5220105"/>
          </a:xfrm>
          <a:prstGeom prst="rect">
            <a:avLst/>
          </a:prstGeom>
        </p:spPr>
        <p:txBody>
          <a:bodyPr spcFirstLastPara="1" wrap="square" lIns="91425" tIns="91425" rIns="91425" bIns="91425" anchor="t" anchorCtr="0">
            <a:noAutofit/>
          </a:bodyPr>
          <a:lstStyle/>
          <a:p>
            <a:pPr marL="142875" lvl="0" indent="-15875" algn="l" rtl="0">
              <a:spcBef>
                <a:spcPts val="400"/>
              </a:spcBef>
              <a:spcAft>
                <a:spcPts val="0"/>
              </a:spcAft>
              <a:buNone/>
            </a:pPr>
            <a:endParaRPr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a:extLst>
              <a:ext uri="{FF2B5EF4-FFF2-40B4-BE49-F238E27FC236}">
                <a16:creationId xmlns:a16="http://schemas.microsoft.com/office/drawing/2014/main" id="{A86E596E-8259-4E98-B0C5-C5E4A3471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0294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blurRad="50800" dist="50800" dir="4200000" algn="ctr" rotWithShape="0">
              <a:schemeClr val="bg2">
                <a:lumMod val="90000"/>
              </a:schemeClr>
            </a:outerShdw>
          </a:effectLst>
        </p:spPr>
      </p:pic>
    </p:spTree>
    <p:extLst>
      <p:ext uri="{BB962C8B-B14F-4D97-AF65-F5344CB8AC3E}">
        <p14:creationId xmlns:p14="http://schemas.microsoft.com/office/powerpoint/2010/main" val="360769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60648"/>
            <a:ext cx="7772400" cy="4968552"/>
          </a:xfrm>
        </p:spPr>
        <p:txBody>
          <a:bodyPr>
            <a:normAutofit/>
          </a:bodyPr>
          <a:lstStyle/>
          <a:p>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br>
              <a:rPr lang="sv-SE" sz="5400" b="1" dirty="0">
                <a:solidFill>
                  <a:srgbClr val="7030A0"/>
                </a:solidFill>
                <a:latin typeface="Times New Roman" panose="02020603050405020304" pitchFamily="18" charset="0"/>
                <a:cs typeface="Times New Roman" panose="02020603050405020304" pitchFamily="18" charset="0"/>
              </a:rPr>
            </a:br>
            <a:endParaRPr lang="sv-SE" sz="5400" b="1" dirty="0">
              <a:solidFill>
                <a:srgbClr val="7030A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539552" y="1196752"/>
            <a:ext cx="8060432" cy="3024336"/>
          </a:xfrm>
        </p:spPr>
        <p:txBody>
          <a:bodyPr>
            <a:normAutofit fontScale="85000" lnSpcReduction="10000"/>
          </a:bodyPr>
          <a:lstStyle/>
          <a:p>
            <a:r>
              <a:rPr lang="sv-SE" sz="4600" b="1" u="sng" dirty="0">
                <a:solidFill>
                  <a:srgbClr val="7030A0"/>
                </a:solidFill>
                <a:latin typeface="Times New Roman" panose="02020603050405020304" pitchFamily="18" charset="0"/>
                <a:cs typeface="Times New Roman" panose="02020603050405020304" pitchFamily="18" charset="0"/>
              </a:rPr>
              <a:t>Var i din kropp sitter förståelsen ?</a:t>
            </a:r>
          </a:p>
          <a:p>
            <a:br>
              <a:rPr lang="sv-SE" sz="3200" b="1" dirty="0">
                <a:solidFill>
                  <a:srgbClr val="7030A0"/>
                </a:solidFill>
                <a:latin typeface="Times New Roman" panose="02020603050405020304" pitchFamily="18" charset="0"/>
                <a:cs typeface="Times New Roman" panose="02020603050405020304" pitchFamily="18" charset="0"/>
              </a:rPr>
            </a:br>
            <a:br>
              <a:rPr lang="sv-SE" sz="3200" b="1" dirty="0">
                <a:solidFill>
                  <a:srgbClr val="7030A0"/>
                </a:solidFill>
                <a:latin typeface="Times New Roman" panose="02020603050405020304" pitchFamily="18" charset="0"/>
                <a:cs typeface="Times New Roman" panose="02020603050405020304" pitchFamily="18" charset="0"/>
              </a:rPr>
            </a:br>
            <a:r>
              <a:rPr lang="sv-SE" sz="4000" b="1" dirty="0">
                <a:solidFill>
                  <a:srgbClr val="7030A0"/>
                </a:solidFill>
                <a:latin typeface="Times New Roman" panose="02020603050405020304" pitchFamily="18" charset="0"/>
                <a:cs typeface="Times New Roman" panose="02020603050405020304" pitchFamily="18" charset="0"/>
              </a:rPr>
              <a:t>1. Tänk själv på det första du kommer på.</a:t>
            </a:r>
            <a:br>
              <a:rPr lang="sv-SE" sz="4000" b="1" dirty="0">
                <a:solidFill>
                  <a:srgbClr val="7030A0"/>
                </a:solidFill>
                <a:latin typeface="Times New Roman" panose="02020603050405020304" pitchFamily="18" charset="0"/>
                <a:cs typeface="Times New Roman" panose="02020603050405020304" pitchFamily="18" charset="0"/>
              </a:rPr>
            </a:br>
            <a:br>
              <a:rPr lang="sv-SE" sz="4000" b="1" dirty="0">
                <a:solidFill>
                  <a:srgbClr val="7030A0"/>
                </a:solidFill>
                <a:latin typeface="Times New Roman" panose="02020603050405020304" pitchFamily="18" charset="0"/>
                <a:cs typeface="Times New Roman" panose="02020603050405020304" pitchFamily="18" charset="0"/>
              </a:rPr>
            </a:br>
            <a:r>
              <a:rPr lang="sv-SE" sz="4000" b="1" dirty="0">
                <a:solidFill>
                  <a:srgbClr val="7030A0"/>
                </a:solidFill>
                <a:latin typeface="Times New Roman" panose="02020603050405020304" pitchFamily="18" charset="0"/>
                <a:cs typeface="Times New Roman" panose="02020603050405020304" pitchFamily="18" charset="0"/>
              </a:rPr>
              <a:t>2. Dela med en granne. (IRL)</a:t>
            </a:r>
          </a:p>
        </p:txBody>
      </p:sp>
    </p:spTree>
    <p:extLst>
      <p:ext uri="{BB962C8B-B14F-4D97-AF65-F5344CB8AC3E}">
        <p14:creationId xmlns:p14="http://schemas.microsoft.com/office/powerpoint/2010/main" val="411460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13"/>
        <p:cNvGrpSpPr/>
        <p:nvPr/>
      </p:nvGrpSpPr>
      <p:grpSpPr>
        <a:xfrm>
          <a:off x="0" y="0"/>
          <a:ext cx="0" cy="0"/>
          <a:chOff x="0" y="0"/>
          <a:chExt cx="0" cy="0"/>
        </a:xfrm>
      </p:grpSpPr>
      <p:sp>
        <p:nvSpPr>
          <p:cNvPr id="1614" name="Google Shape;1614;p195"/>
          <p:cNvSpPr txBox="1">
            <a:spLocks noGrp="1"/>
          </p:cNvSpPr>
          <p:nvPr>
            <p:ph type="body" idx="1"/>
          </p:nvPr>
        </p:nvSpPr>
        <p:spPr>
          <a:xfrm>
            <a:off x="-75" y="2084567"/>
            <a:ext cx="9144000" cy="2554000"/>
          </a:xfrm>
          <a:prstGeom prst="rect">
            <a:avLst/>
          </a:prstGeom>
        </p:spPr>
        <p:txBody>
          <a:bodyPr spcFirstLastPara="1" wrap="square" lIns="91425" tIns="91425" rIns="91425" bIns="91425" anchor="t" anchorCtr="0">
            <a:noAutofit/>
          </a:bodyPr>
          <a:lstStyle/>
          <a:p>
            <a:pPr marL="142875" lvl="0" indent="-15875" algn="ctr" rtl="0">
              <a:spcBef>
                <a:spcPts val="400"/>
              </a:spcBef>
              <a:spcAft>
                <a:spcPts val="0"/>
              </a:spcAft>
              <a:buNone/>
            </a:pPr>
            <a:endParaRPr sz="4400" b="1" dirty="0">
              <a:solidFill>
                <a:srgbClr val="7030A0"/>
              </a:solidFill>
              <a:latin typeface="Times New Roman" panose="02020603050405020304" pitchFamily="18" charset="0"/>
              <a:cs typeface="Times New Roman" panose="02020603050405020304" pitchFamily="18" charset="0"/>
            </a:endParaRPr>
          </a:p>
        </p:txBody>
      </p:sp>
      <p:pic>
        <p:nvPicPr>
          <p:cNvPr id="3" name="Bildobjekt 2" descr="En bild som visar text&#10;&#10;Automatiskt genererad beskrivning">
            <a:extLst>
              <a:ext uri="{FF2B5EF4-FFF2-40B4-BE49-F238E27FC236}">
                <a16:creationId xmlns:a16="http://schemas.microsoft.com/office/drawing/2014/main" id="{48A556D6-BFD4-4132-93E9-A3E56298C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24" cy="6858000"/>
          </a:xfrm>
          <a:prstGeom prst="rect">
            <a:avLst/>
          </a:prstGeom>
        </p:spPr>
      </p:pic>
    </p:spTree>
    <p:extLst>
      <p:ext uri="{BB962C8B-B14F-4D97-AF65-F5344CB8AC3E}">
        <p14:creationId xmlns:p14="http://schemas.microsoft.com/office/powerpoint/2010/main" val="263335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ågform">
  <a:themeElements>
    <a:clrScheme name="Våg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åg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åg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hd_slides_04.05">
  <a:themeElements>
    <a:clrScheme name="hd_slides_04.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d_slides_04.05">
      <a:majorFont>
        <a:latin typeface="Arial"/>
        <a:ea typeface="굴림"/>
        <a:cs typeface="굴림"/>
      </a:majorFont>
      <a:minorFont>
        <a:latin typeface="Arial"/>
        <a:ea typeface="굴림"/>
        <a:cs typeface="굴림"/>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굴림" charset="0"/>
            <a:cs typeface="굴림"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1" u="none" strike="noStrike" cap="none" normalizeH="0" baseline="0">
            <a:ln>
              <a:noFill/>
            </a:ln>
            <a:solidFill>
              <a:schemeClr val="tx1"/>
            </a:solidFill>
            <a:effectLst/>
            <a:latin typeface="Arial" charset="0"/>
            <a:ea typeface="굴림" charset="0"/>
            <a:cs typeface="굴림" charset="0"/>
          </a:defRPr>
        </a:defPPr>
      </a:lstStyle>
    </a:lnDef>
  </a:objectDefaults>
  <a:extraClrSchemeLst>
    <a:extraClrScheme>
      <a:clrScheme name="hd_slides_04.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d_slides_04.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d_slides_04.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d_slides_04.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d_slides_04.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d_slides_04.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d_slides_04.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1068</TotalTime>
  <Words>2343</Words>
  <Application>Microsoft Office PowerPoint</Application>
  <PresentationFormat>Bildspel på skärmen (4:3)</PresentationFormat>
  <Paragraphs>208</Paragraphs>
  <Slides>47</Slides>
  <Notes>26</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47</vt:i4>
      </vt:variant>
    </vt:vector>
  </HeadingPairs>
  <TitlesOfParts>
    <vt:vector size="57" baseType="lpstr">
      <vt:lpstr>Arial</vt:lpstr>
      <vt:lpstr>Calibri</vt:lpstr>
      <vt:lpstr>Candara</vt:lpstr>
      <vt:lpstr>Helvetica Neue</vt:lpstr>
      <vt:lpstr>Lucida Sans</vt:lpstr>
      <vt:lpstr>Symbol</vt:lpstr>
      <vt:lpstr>Times New Roman</vt:lpstr>
      <vt:lpstr>Wingdings</vt:lpstr>
      <vt:lpstr>Vågform</vt:lpstr>
      <vt:lpstr>hd_slides_04.05</vt:lpstr>
      <vt:lpstr>Action Learning</vt:lpstr>
      <vt:lpstr>PowerPoint-presentation</vt:lpstr>
      <vt:lpstr>Program</vt:lpstr>
      <vt:lpstr>Professor R.W.Revans  ”Grundaren” av Action Learning Forskare i fysik – upptäckte jonstrålningen  Prof. Revans är från Manchester   </vt:lpstr>
      <vt:lpstr>Action Learning - teoribakgrund</vt:lpstr>
      <vt:lpstr>Varför Action Learning ?  </vt:lpstr>
      <vt:lpstr>PowerPoint-presentation</vt:lpstr>
      <vt:lpstr>    </vt:lpstr>
      <vt:lpstr>PowerPoint-presentation</vt:lpstr>
      <vt:lpstr>    </vt:lpstr>
      <vt:lpstr>Några grundtankar i AL A. Förståelse    </vt:lpstr>
      <vt:lpstr>Några grundtankar i AL B. Friska frågor     </vt:lpstr>
      <vt:lpstr>Några grundtankar i AL C. Drivkraft för lärande     </vt:lpstr>
      <vt:lpstr>PowerPoint-presentation</vt:lpstr>
      <vt:lpstr>Grundläggande strukturer och processer</vt:lpstr>
      <vt:lpstr>PowerPoint-presentation</vt:lpstr>
      <vt:lpstr>    </vt:lpstr>
      <vt:lpstr>Action Learning</vt:lpstr>
      <vt:lpstr>Action Learning  - Vad och Hur?</vt:lpstr>
      <vt:lpstr>Setsamordnare - att facilitera</vt:lpstr>
      <vt:lpstr>Action Learning - gruppen</vt:lpstr>
      <vt:lpstr>Deltagarna i AL-gruppen</vt:lpstr>
      <vt:lpstr>Action Learning - individen</vt:lpstr>
      <vt:lpstr>Aktionslärande samtal</vt:lpstr>
      <vt:lpstr>    </vt:lpstr>
      <vt:lpstr>PowerPoint-presentation</vt:lpstr>
      <vt:lpstr>VAD GÖR DU OM …….frågor ? IRL ! - Digitalt?</vt:lpstr>
      <vt:lpstr>PowerPoint-presentation</vt:lpstr>
      <vt:lpstr>PowerPoint-presentation</vt:lpstr>
      <vt:lpstr>PowerPoint-presentation</vt:lpstr>
      <vt:lpstr>PowerPoint-presentation</vt:lpstr>
      <vt:lpstr>PowerPoint-presentation</vt:lpstr>
      <vt:lpstr>PowerPoint-presentation</vt:lpstr>
      <vt:lpstr>  TRIPPEL  LOGG – Action Learning                    www.fermutveckling.se                                         ©CFAL </vt:lpstr>
      <vt:lpstr>Aktionslärande samtal</vt:lpstr>
      <vt:lpstr>10 sätt att försvaga AL</vt:lpstr>
      <vt:lpstr>TRÄNING I LÄRGRUPPER </vt:lpstr>
      <vt:lpstr>Action Learningfrågor</vt:lpstr>
      <vt:lpstr>PowerPoint-presentation</vt:lpstr>
      <vt:lpstr>  TRIPPEL  LOGG – Action Learning                    www.fermutveckling.se                                         ©CFAL </vt:lpstr>
      <vt:lpstr>PowerPoint-presentation</vt:lpstr>
      <vt:lpstr>PowerPoint-presentation</vt:lpstr>
      <vt:lpstr>Om konsten att ändra på andra …</vt:lpstr>
      <vt:lpstr>Boken : Om konsten att ändra på andra (Bertil Martinsson)</vt:lpstr>
      <vt:lpstr>PowerPoint-presentation</vt:lpstr>
      <vt:lpstr>  Lycka till med aktionslärande samtal !  </vt:lpstr>
      <vt:lpstr>PowerPoint-presentation</vt:lpstr>
    </vt:vector>
  </TitlesOfParts>
  <Company>Mölndals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Learning</dc:title>
  <dc:creator>Christer Ferm</dc:creator>
  <cp:lastModifiedBy>Christer Ferm</cp:lastModifiedBy>
  <cp:revision>87</cp:revision>
  <cp:lastPrinted>2019-09-18T11:23:52Z</cp:lastPrinted>
  <dcterms:created xsi:type="dcterms:W3CDTF">2019-09-17T08:01:22Z</dcterms:created>
  <dcterms:modified xsi:type="dcterms:W3CDTF">2021-02-02T14:20:45Z</dcterms:modified>
</cp:coreProperties>
</file>