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17" d="100"/>
          <a:sy n="117" d="100"/>
        </p:scale>
        <p:origin x="114" y="15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ikael Magnusson Weinholz (HDa)" userId="5b0a2301-8fc0-4bdc-9532-601ab8a7b362" providerId="ADAL" clId="{F7F45986-AEF3-41EB-9C8A-81F9AAD981C9}"/>
    <pc:docChg chg="delSld">
      <pc:chgData name="Mikael Magnusson Weinholz (HDa)" userId="5b0a2301-8fc0-4bdc-9532-601ab8a7b362" providerId="ADAL" clId="{F7F45986-AEF3-41EB-9C8A-81F9AAD981C9}" dt="2022-04-04T13:24:59.319" v="0" actId="47"/>
      <pc:docMkLst>
        <pc:docMk/>
      </pc:docMkLst>
      <pc:sldChg chg="del">
        <pc:chgData name="Mikael Magnusson Weinholz (HDa)" userId="5b0a2301-8fc0-4bdc-9532-601ab8a7b362" providerId="ADAL" clId="{F7F45986-AEF3-41EB-9C8A-81F9AAD981C9}" dt="2022-04-04T13:24:59.319" v="0" actId="47"/>
        <pc:sldMkLst>
          <pc:docMk/>
          <pc:sldMk cId="2088357565" sldId="256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om du vill redigera mall för underrubrikformat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71E07-645C-45C8-B65F-6C5C5EBCC8FF}" type="datetimeFigureOut">
              <a:rPr lang="sv-SE" smtClean="0"/>
              <a:t>2022-04-04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3FEED-1FB4-438A-B8BB-7154894C2DB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1294317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71E07-645C-45C8-B65F-6C5C5EBCC8FF}" type="datetimeFigureOut">
              <a:rPr lang="sv-SE" smtClean="0"/>
              <a:t>2022-04-04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3FEED-1FB4-438A-B8BB-7154894C2DB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9732914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71E07-645C-45C8-B65F-6C5C5EBCC8FF}" type="datetimeFigureOut">
              <a:rPr lang="sv-SE" smtClean="0"/>
              <a:t>2022-04-04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3FEED-1FB4-438A-B8BB-7154894C2DB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858348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71E07-645C-45C8-B65F-6C5C5EBCC8FF}" type="datetimeFigureOut">
              <a:rPr lang="sv-SE" smtClean="0"/>
              <a:t>2022-04-04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3FEED-1FB4-438A-B8BB-7154894C2DB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2524667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71E07-645C-45C8-B65F-6C5C5EBCC8FF}" type="datetimeFigureOut">
              <a:rPr lang="sv-SE" smtClean="0"/>
              <a:t>2022-04-04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3FEED-1FB4-438A-B8BB-7154894C2DB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6684065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71E07-645C-45C8-B65F-6C5C5EBCC8FF}" type="datetimeFigureOut">
              <a:rPr lang="sv-SE" smtClean="0"/>
              <a:t>2022-04-04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3FEED-1FB4-438A-B8BB-7154894C2DB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1110223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71E07-645C-45C8-B65F-6C5C5EBCC8FF}" type="datetimeFigureOut">
              <a:rPr lang="sv-SE" smtClean="0"/>
              <a:t>2022-04-04</a:t>
            </a:fld>
            <a:endParaRPr lang="sv-SE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3FEED-1FB4-438A-B8BB-7154894C2DB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4900260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71E07-645C-45C8-B65F-6C5C5EBCC8FF}" type="datetimeFigureOut">
              <a:rPr lang="sv-SE" smtClean="0"/>
              <a:t>2022-04-04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3FEED-1FB4-438A-B8BB-7154894C2DB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462616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71E07-645C-45C8-B65F-6C5C5EBCC8FF}" type="datetimeFigureOut">
              <a:rPr lang="sv-SE" smtClean="0"/>
              <a:t>2022-04-04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3FEED-1FB4-438A-B8BB-7154894C2DB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004969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71E07-645C-45C8-B65F-6C5C5EBCC8FF}" type="datetimeFigureOut">
              <a:rPr lang="sv-SE" smtClean="0"/>
              <a:t>2022-04-04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3FEED-1FB4-438A-B8BB-7154894C2DB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533157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71E07-645C-45C8-B65F-6C5C5EBCC8FF}" type="datetimeFigureOut">
              <a:rPr lang="sv-SE" smtClean="0"/>
              <a:t>2022-04-04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3FEED-1FB4-438A-B8BB-7154894C2DB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0715073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771E07-645C-45C8-B65F-6C5C5EBCC8FF}" type="datetimeFigureOut">
              <a:rPr lang="sv-SE" smtClean="0"/>
              <a:t>2022-04-04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23FEED-1FB4-438A-B8BB-7154894C2DB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1893738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ktangel 1"/>
          <p:cNvSpPr/>
          <p:nvPr/>
        </p:nvSpPr>
        <p:spPr>
          <a:xfrm>
            <a:off x="594911" y="453888"/>
            <a:ext cx="10840597" cy="63709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sv-SE" sz="2400" b="1" i="1" dirty="0">
                <a:solidFill>
                  <a:srgbClr val="000000"/>
                </a:solidFill>
                <a:latin typeface="Georgia" panose="02040502050405020303" pitchFamily="18" charset="0"/>
                <a:ea typeface="Times New Roman" panose="02020603050405020304" pitchFamily="18" charset="0"/>
              </a:rPr>
              <a:t>Panelens uppdrag</a:t>
            </a:r>
            <a:endParaRPr lang="sv-SE" sz="2400" dirty="0">
              <a:latin typeface="Georgia" panose="02040502050405020303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sv-SE" sz="2400" dirty="0">
                <a:solidFill>
                  <a:srgbClr val="000000"/>
                </a:solidFill>
                <a:latin typeface="Georgia" panose="02040502050405020303" pitchFamily="18" charset="0"/>
                <a:ea typeface="Times New Roman" panose="02020603050405020304" pitchFamily="18" charset="0"/>
              </a:rPr>
              <a:t> </a:t>
            </a:r>
            <a:endParaRPr lang="sv-SE" sz="2400" dirty="0">
              <a:latin typeface="Georgia" panose="02040502050405020303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sv-SE" sz="2400" dirty="0">
                <a:solidFill>
                  <a:srgbClr val="000000"/>
                </a:solidFill>
                <a:latin typeface="Georgia" panose="02040502050405020303" pitchFamily="18" charset="0"/>
                <a:ea typeface="Times New Roman" panose="02020603050405020304" pitchFamily="18" charset="0"/>
              </a:rPr>
              <a:t>Panelen förväntas att reflektera över det övergripande temat </a:t>
            </a:r>
            <a:r>
              <a:rPr lang="sv-SE" sz="2400" i="1" dirty="0">
                <a:solidFill>
                  <a:srgbClr val="000000"/>
                </a:solidFill>
                <a:latin typeface="Georgia" panose="02040502050405020303" pitchFamily="18" charset="0"/>
                <a:ea typeface="Times New Roman" panose="02020603050405020304" pitchFamily="18" charset="0"/>
              </a:rPr>
              <a:t>Att stärka skolors förbättringskapacitet genom samverkan .</a:t>
            </a:r>
            <a:endParaRPr lang="sv-SE" sz="2400" dirty="0">
              <a:solidFill>
                <a:srgbClr val="000000"/>
              </a:solidFill>
              <a:latin typeface="Georgia" panose="02040502050405020303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endParaRPr lang="sv-SE" sz="2400" dirty="0">
              <a:solidFill>
                <a:srgbClr val="000000"/>
              </a:solidFill>
              <a:latin typeface="Georgia" panose="02040502050405020303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sv-SE" sz="2400" dirty="0">
                <a:solidFill>
                  <a:srgbClr val="000000"/>
                </a:solidFill>
                <a:latin typeface="Georgia" panose="02040502050405020303" pitchFamily="18" charset="0"/>
                <a:ea typeface="Times New Roman" panose="02020603050405020304" pitchFamily="18" charset="0"/>
              </a:rPr>
              <a:t>Panelen kommer att yttra sig om följande två frågeställningar:</a:t>
            </a:r>
            <a:endParaRPr lang="sv-SE" sz="2400" dirty="0">
              <a:latin typeface="Georgia" panose="02040502050405020303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sv-SE" sz="2400" dirty="0">
                <a:solidFill>
                  <a:srgbClr val="000000"/>
                </a:solidFill>
                <a:latin typeface="Georgia" panose="02040502050405020303" pitchFamily="18" charset="0"/>
                <a:ea typeface="Times New Roman" panose="02020603050405020304" pitchFamily="18" charset="0"/>
              </a:rPr>
              <a:t> </a:t>
            </a:r>
            <a:endParaRPr lang="sv-SE" sz="2400" dirty="0">
              <a:latin typeface="Georgia" panose="02040502050405020303" pitchFamily="18" charset="0"/>
              <a:ea typeface="Times New Roman" panose="02020603050405020304" pitchFamily="18" charset="0"/>
            </a:endParaRPr>
          </a:p>
          <a:p>
            <a:pPr marL="342900" lvl="0" indent="-342900">
              <a:spcAft>
                <a:spcPts val="0"/>
              </a:spcAft>
              <a:buFont typeface="Calibri" panose="020F0502020204030204" pitchFamily="34" charset="0"/>
              <a:buAutoNum type="arabicPeriod"/>
            </a:pPr>
            <a:r>
              <a:rPr lang="sv-SE" sz="2400" dirty="0">
                <a:solidFill>
                  <a:srgbClr val="000000"/>
                </a:solidFill>
                <a:latin typeface="Georgia" panose="02040502050405020303" pitchFamily="18" charset="0"/>
                <a:ea typeface="Times New Roman" panose="02020603050405020304" pitchFamily="18" charset="0"/>
              </a:rPr>
              <a:t>Vad har vi skäl att ytterligare utveckla kunskap om när det gäller att stödja skolors förbättringskapacitet genom samverkan? Finns tillgänglig kunskap som vi ännu ej nyttjat?  Varje deltagare ges 3 minuter för ett första anförande. </a:t>
            </a:r>
          </a:p>
          <a:p>
            <a:pPr lvl="0">
              <a:spcAft>
                <a:spcPts val="0"/>
              </a:spcAft>
            </a:pPr>
            <a:endParaRPr lang="sv-SE" sz="2400" dirty="0">
              <a:solidFill>
                <a:srgbClr val="000000"/>
              </a:solidFill>
              <a:latin typeface="Georgia" panose="02040502050405020303" pitchFamily="18" charset="0"/>
              <a:ea typeface="Times New Roman" panose="02020603050405020304" pitchFamily="18" charset="0"/>
            </a:endParaRPr>
          </a:p>
          <a:p>
            <a:pPr lvl="0">
              <a:spcAft>
                <a:spcPts val="0"/>
              </a:spcAft>
            </a:pPr>
            <a:r>
              <a:rPr lang="sv-SE" sz="2400" dirty="0">
                <a:solidFill>
                  <a:srgbClr val="000000"/>
                </a:solidFill>
                <a:latin typeface="Georgia" panose="02040502050405020303" pitchFamily="18" charset="0"/>
                <a:ea typeface="Times New Roman" panose="02020603050405020304" pitchFamily="18" charset="0"/>
              </a:rPr>
              <a:t>2. Vad kan vara fruktbara vägar framåt när det gäller lärosätenas arbete med att främja skolors  förbättringsarbete med stöd i forskning? Finns grepp och strategier som ännu ej aktiverats? Varje deltagare ges 2 minuter för sitt andra anförande</a:t>
            </a:r>
            <a:endParaRPr lang="sv-SE" sz="2400" dirty="0">
              <a:latin typeface="Georgia" panose="02040502050405020303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sv-SE" sz="2400" i="1" dirty="0">
                <a:solidFill>
                  <a:srgbClr val="000000"/>
                </a:solidFill>
                <a:latin typeface="Georgia" panose="02040502050405020303" pitchFamily="18" charset="0"/>
                <a:ea typeface="Times New Roman" panose="02020603050405020304" pitchFamily="18" charset="0"/>
              </a:rPr>
              <a:t> </a:t>
            </a:r>
            <a:endParaRPr lang="sv-SE" sz="2400" dirty="0">
              <a:latin typeface="Georgia" panose="02040502050405020303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559738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</TotalTime>
  <Words>109</Words>
  <Application>Microsoft Office PowerPoint</Application>
  <PresentationFormat>Bredbild</PresentationFormat>
  <Paragraphs>10</Paragraphs>
  <Slides>1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4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Georgia</vt:lpstr>
      <vt:lpstr>Office-tema</vt:lpstr>
      <vt:lpstr>PowerPoint-presentation</vt:lpstr>
    </vt:vector>
  </TitlesOfParts>
  <Company>Umeå universitet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Olof Johansson</dc:creator>
  <cp:lastModifiedBy>Mikael Magnusson Weinholz (HDa)</cp:lastModifiedBy>
  <cp:revision>1</cp:revision>
  <dcterms:created xsi:type="dcterms:W3CDTF">2022-03-31T08:50:50Z</dcterms:created>
  <dcterms:modified xsi:type="dcterms:W3CDTF">2022-04-04T13:25:05Z</dcterms:modified>
</cp:coreProperties>
</file>