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43" r:id="rId2"/>
    <p:sldId id="364" r:id="rId3"/>
    <p:sldId id="363" r:id="rId4"/>
    <p:sldId id="366" r:id="rId5"/>
    <p:sldId id="345" r:id="rId6"/>
    <p:sldId id="313" r:id="rId7"/>
    <p:sldId id="401" r:id="rId8"/>
    <p:sldId id="391" r:id="rId9"/>
    <p:sldId id="392" r:id="rId10"/>
    <p:sldId id="393" r:id="rId11"/>
    <p:sldId id="394" r:id="rId12"/>
    <p:sldId id="389" r:id="rId13"/>
    <p:sldId id="399" r:id="rId14"/>
    <p:sldId id="400" r:id="rId15"/>
    <p:sldId id="402" r:id="rId16"/>
    <p:sldId id="387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6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39" autoAdjust="0"/>
    <p:restoredTop sz="94660"/>
  </p:normalViewPr>
  <p:slideViewPr>
    <p:cSldViewPr snapToGrid="0">
      <p:cViewPr varScale="1">
        <p:scale>
          <a:sx n="69" d="100"/>
          <a:sy n="69" d="100"/>
        </p:scale>
        <p:origin x="6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0AF16-F563-4225-A48C-04D309427F01}" type="datetimeFigureOut">
              <a:rPr lang="sv-SE" smtClean="0"/>
              <a:t>2022-03-30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8FD77-11BE-4FBA-BE84-5E9177FAC8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573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4887C-AD59-4240-A64A-65AB197DCD2B}" type="datetimeFigureOut">
              <a:rPr lang="sv-SE" smtClean="0"/>
              <a:t>2022-03-30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60051-614E-46F5-A933-D925FD6FDF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4960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2BF8-F741-4105-83E2-2371CD3EDF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65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2BF8-F741-4105-83E2-2371CD3EDF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57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2BF8-F741-4105-83E2-2371CD3EDF9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40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47028C-75D5-435E-8831-24670FA986CF}" type="slidenum">
              <a:rPr lang="sv-SE" altLang="sv-SE" smtClean="0"/>
              <a:pPr>
                <a:spcBef>
                  <a:spcPct val="0"/>
                </a:spcBef>
              </a:pPr>
              <a:t>14</a:t>
            </a:fld>
            <a:endParaRPr lang="sv-SE" altLang="sv-SE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443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2BF8-F741-4105-83E2-2371CD3EDF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028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2BF8-F741-4105-83E2-2371CD3EDF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78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2BF8-F741-4105-83E2-2371CD3EDF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29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2BF8-F741-4105-83E2-2371CD3EDF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508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2BF8-F741-4105-83E2-2371CD3EDF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450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2BF8-F741-4105-83E2-2371CD3EDF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93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2BF8-F741-4105-83E2-2371CD3EDF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162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2BF8-F741-4105-83E2-2371CD3EDF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0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2BF8-F741-4105-83E2-2371CD3EDF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552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4FCA-86F8-49AE-82A7-E48E1CA3923F}" type="datetimeFigureOut">
              <a:rPr lang="sv-SE" smtClean="0"/>
              <a:t>2022-03-30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63F1-E58D-4986-AAE3-AF2790FC2A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6649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4FCA-86F8-49AE-82A7-E48E1CA3923F}" type="datetimeFigureOut">
              <a:rPr lang="sv-SE" smtClean="0"/>
              <a:t>2022-03-30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63F1-E58D-4986-AAE3-AF2790FC2A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541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4FCA-86F8-49AE-82A7-E48E1CA3923F}" type="datetimeFigureOut">
              <a:rPr lang="sv-SE" smtClean="0"/>
              <a:t>2022-03-30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63F1-E58D-4986-AAE3-AF2790FC2A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5449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4FCA-86F8-49AE-82A7-E48E1CA3923F}" type="datetimeFigureOut">
              <a:rPr lang="sv-SE" smtClean="0"/>
              <a:t>2022-03-30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63F1-E58D-4986-AAE3-AF2790FC2A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967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4FCA-86F8-49AE-82A7-E48E1CA3923F}" type="datetimeFigureOut">
              <a:rPr lang="sv-SE" smtClean="0"/>
              <a:t>2022-03-30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63F1-E58D-4986-AAE3-AF2790FC2A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321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4FCA-86F8-49AE-82A7-E48E1CA3923F}" type="datetimeFigureOut">
              <a:rPr lang="sv-SE" smtClean="0"/>
              <a:t>2022-03-30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63F1-E58D-4986-AAE3-AF2790FC2A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3138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4FCA-86F8-49AE-82A7-E48E1CA3923F}" type="datetimeFigureOut">
              <a:rPr lang="sv-SE" smtClean="0"/>
              <a:t>2022-03-30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63F1-E58D-4986-AAE3-AF2790FC2A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222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4FCA-86F8-49AE-82A7-E48E1CA3923F}" type="datetimeFigureOut">
              <a:rPr lang="sv-SE" smtClean="0"/>
              <a:t>2022-03-30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63F1-E58D-4986-AAE3-AF2790FC2A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394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4FCA-86F8-49AE-82A7-E48E1CA3923F}" type="datetimeFigureOut">
              <a:rPr lang="sv-SE" smtClean="0"/>
              <a:t>2022-03-30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63F1-E58D-4986-AAE3-AF2790FC2A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798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4FCA-86F8-49AE-82A7-E48E1CA3923F}" type="datetimeFigureOut">
              <a:rPr lang="sv-SE" smtClean="0"/>
              <a:t>2022-03-30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63F1-E58D-4986-AAE3-AF2790FC2A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345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4FCA-86F8-49AE-82A7-E48E1CA3923F}" type="datetimeFigureOut">
              <a:rPr lang="sv-SE" smtClean="0"/>
              <a:t>2022-03-30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63F1-E58D-4986-AAE3-AF2790FC2A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783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34FCA-86F8-49AE-82A7-E48E1CA3923F}" type="datetimeFigureOut">
              <a:rPr lang="sv-SE" smtClean="0"/>
              <a:t>2022-03-30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263F1-E58D-4986-AAE3-AF2790FC2A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541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70192" y="5851641"/>
            <a:ext cx="11484864" cy="1425600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HUR NÄRMA OSS PROBLEMBILDEN?</a:t>
            </a:r>
            <a:r>
              <a:rPr lang="sv-SE" sz="67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/>
            </a:r>
            <a:br>
              <a:rPr lang="sv-SE" sz="67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sv-SE" sz="67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/>
            </a:r>
            <a:br>
              <a:rPr lang="sv-SE" sz="67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sv-SE" sz="6700" b="1" dirty="0">
                <a:solidFill>
                  <a:srgbClr val="C00000"/>
                </a:solidFill>
                <a:latin typeface="Arial Narrow" panose="020B0606020202030204" pitchFamily="34" charset="0"/>
              </a:rPr>
              <a:t/>
            </a:r>
            <a:br>
              <a:rPr lang="sv-SE" sz="67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sv-SE" sz="67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/>
            </a:r>
            <a:br>
              <a:rPr lang="sv-SE" sz="67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sv-SE" sz="67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/>
            </a:r>
            <a:br>
              <a:rPr lang="sv-SE" sz="67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sv-SE" sz="6700" b="1" dirty="0">
                <a:solidFill>
                  <a:srgbClr val="C00000"/>
                </a:solidFill>
                <a:latin typeface="Arial Narrow" panose="020B0606020202030204" pitchFamily="34" charset="0"/>
              </a:rPr>
              <a:t/>
            </a:r>
            <a:br>
              <a:rPr lang="sv-SE" sz="67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sv-SE" sz="27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Martin Rogberg</a:t>
            </a:r>
            <a:r>
              <a:rPr lang="sv-SE" sz="27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sv-SE" sz="27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(Lundgren och Rogberg 2021; Rogberg med flera 2021)</a:t>
            </a:r>
            <a:r>
              <a:rPr lang="sv-SE" sz="4900" b="1" dirty="0">
                <a:solidFill>
                  <a:srgbClr val="C00000"/>
                </a:solidFill>
                <a:latin typeface="Arial Narrow" panose="020B0606020202030204" pitchFamily="34" charset="0"/>
              </a:rPr>
              <a:t/>
            </a:r>
            <a:br>
              <a:rPr lang="sv-SE" sz="49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sv-SE" sz="3600" dirty="0">
                <a:solidFill>
                  <a:srgbClr val="C00000"/>
                </a:solidFill>
              </a:rPr>
              <a:t/>
            </a:r>
            <a:br>
              <a:rPr lang="sv-SE" sz="3600" dirty="0">
                <a:solidFill>
                  <a:srgbClr val="C00000"/>
                </a:solidFill>
              </a:rPr>
            </a:br>
            <a:endParaRPr lang="en-US" sz="36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ktangel 8"/>
          <p:cNvSpPr/>
          <p:nvPr/>
        </p:nvSpPr>
        <p:spPr>
          <a:xfrm>
            <a:off x="0" y="-89452"/>
            <a:ext cx="12192000" cy="34786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292" y="2276583"/>
            <a:ext cx="5689599" cy="324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20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 bwMode="auto">
          <a:xfrm>
            <a:off x="1280856" y="558764"/>
            <a:ext cx="10064816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sv-SE" sz="5400" dirty="0" smtClean="0">
                <a:solidFill>
                  <a:srgbClr val="C00000"/>
                </a:solidFill>
                <a:latin typeface="+mn-lt"/>
              </a:rPr>
              <a:t>Lära oss uppskatta motreaktioner</a:t>
            </a:r>
            <a:endParaRPr lang="sv-SE" sz="5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Rektangel 8"/>
          <p:cNvSpPr/>
          <p:nvPr/>
        </p:nvSpPr>
        <p:spPr>
          <a:xfrm>
            <a:off x="0" y="-89452"/>
            <a:ext cx="12192000" cy="34786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105" y="2024620"/>
            <a:ext cx="2189639" cy="36888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081" y="2024620"/>
            <a:ext cx="2516823" cy="37004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801" y="2024620"/>
            <a:ext cx="2578099" cy="368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4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2"/>
          <p:cNvSpPr txBox="1">
            <a:spLocks/>
          </p:cNvSpPr>
          <p:nvPr/>
        </p:nvSpPr>
        <p:spPr>
          <a:xfrm>
            <a:off x="1420048" y="2059404"/>
            <a:ext cx="4275074" cy="3486631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2400" dirty="0">
                <a:solidFill>
                  <a:schemeClr val="bg1"/>
                </a:solidFill>
                <a:latin typeface="Arial Narrow" panose="020B0606020202030204" pitchFamily="34" charset="0"/>
              </a:rPr>
              <a:t>Människor säker ständigt </a:t>
            </a:r>
            <a:r>
              <a:rPr lang="sv-SE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förståelse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Ofta fångas vi av dagens problem</a:t>
            </a:r>
            <a:endParaRPr lang="sv-SE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Löpande tala om morgondagen</a:t>
            </a:r>
            <a:endParaRPr lang="sv-SE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sz="24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Försöka sätta ord på processen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sz="24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Den egna förbättringsberättelsen</a:t>
            </a:r>
          </a:p>
        </p:txBody>
      </p:sp>
      <p:sp>
        <p:nvSpPr>
          <p:cNvPr id="10" name="Rektangel 8"/>
          <p:cNvSpPr/>
          <p:nvPr/>
        </p:nvSpPr>
        <p:spPr>
          <a:xfrm>
            <a:off x="0" y="-89452"/>
            <a:ext cx="12192000" cy="34786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ubrik 1"/>
          <p:cNvSpPr txBox="1">
            <a:spLocks/>
          </p:cNvSpPr>
          <p:nvPr/>
        </p:nvSpPr>
        <p:spPr bwMode="auto">
          <a:xfrm>
            <a:off x="1280899" y="554239"/>
            <a:ext cx="10218373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sv-SE" sz="54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Sätta ord på allt det som händer</a:t>
            </a:r>
            <a:endParaRPr lang="sv-SE" sz="5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599" y="1958109"/>
            <a:ext cx="4289383" cy="360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33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 bwMode="auto">
          <a:xfrm>
            <a:off x="1280856" y="558764"/>
            <a:ext cx="10911144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sv-SE" sz="5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ktangel 8"/>
          <p:cNvSpPr/>
          <p:nvPr/>
        </p:nvSpPr>
        <p:spPr>
          <a:xfrm>
            <a:off x="0" y="-89452"/>
            <a:ext cx="12192000" cy="34786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604" y="2745801"/>
            <a:ext cx="3809808" cy="3001818"/>
          </a:xfrm>
          <a:prstGeom prst="rect">
            <a:avLst/>
          </a:prstGeom>
        </p:spPr>
      </p:pic>
      <p:sp>
        <p:nvSpPr>
          <p:cNvPr id="6" name="Rubrik 1"/>
          <p:cNvSpPr txBox="1">
            <a:spLocks/>
          </p:cNvSpPr>
          <p:nvPr/>
        </p:nvSpPr>
        <p:spPr bwMode="auto">
          <a:xfrm>
            <a:off x="1280856" y="853318"/>
            <a:ext cx="10699019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sv-SE" sz="54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Att se och växla mellan perspektiv</a:t>
            </a:r>
            <a:endParaRPr lang="sv-SE" sz="5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707" y="2813056"/>
            <a:ext cx="3886093" cy="2867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79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 bwMode="auto">
          <a:xfrm>
            <a:off x="1280856" y="558764"/>
            <a:ext cx="10911144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sv-SE" sz="5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ktangel 8"/>
          <p:cNvSpPr/>
          <p:nvPr/>
        </p:nvSpPr>
        <p:spPr>
          <a:xfrm>
            <a:off x="0" y="-89452"/>
            <a:ext cx="12192000" cy="34786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205" y="1186809"/>
            <a:ext cx="3763186" cy="4764239"/>
          </a:xfrm>
          <a:prstGeom prst="rect">
            <a:avLst/>
          </a:prstGeom>
        </p:spPr>
      </p:pic>
      <p:pic>
        <p:nvPicPr>
          <p:cNvPr id="9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735" y="2696107"/>
            <a:ext cx="4131210" cy="2365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791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682" y="3861729"/>
            <a:ext cx="3983686" cy="228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16682" y="2867557"/>
            <a:ext cx="7886700" cy="994172"/>
          </a:xfrm>
        </p:spPr>
        <p:txBody>
          <a:bodyPr>
            <a:noAutofit/>
          </a:bodyPr>
          <a:lstStyle/>
          <a:p>
            <a:pPr eaLnBrk="1" hangingPunct="1"/>
            <a:r>
              <a:rPr lang="sv-SE" altLang="sv-SE" sz="2000" b="1" dirty="0" smtClean="0">
                <a:latin typeface="Arial Narrow" panose="020B0606020202030204" pitchFamily="34" charset="0"/>
              </a:rPr>
              <a:t>Strukturperspektiv – ordning och reda</a:t>
            </a:r>
            <a:r>
              <a:rPr lang="sv-SE" altLang="sv-SE" sz="2000" b="1" dirty="0">
                <a:latin typeface="Arial Narrow" panose="020B0606020202030204" pitchFamily="34" charset="0"/>
              </a:rPr>
              <a:t/>
            </a:r>
            <a:br>
              <a:rPr lang="sv-SE" altLang="sv-SE" sz="2000" b="1" dirty="0">
                <a:latin typeface="Arial Narrow" panose="020B0606020202030204" pitchFamily="34" charset="0"/>
              </a:rPr>
            </a:br>
            <a:endParaRPr lang="sv-SE" altLang="sv-SE" sz="1800" b="1" i="1" dirty="0"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16682" y="6282197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altLang="sv-SE" sz="2000" b="1" dirty="0" smtClean="0">
                <a:latin typeface="Arial Narrow" panose="020B0606020202030204" pitchFamily="34" charset="0"/>
              </a:rPr>
              <a:t>HR-perspektiv – människans betydelse</a:t>
            </a:r>
            <a:r>
              <a:rPr lang="sv-SE" altLang="sv-SE" b="1" dirty="0">
                <a:latin typeface="Arial Narrow" panose="020B0606020202030204" pitchFamily="34" charset="0"/>
              </a:rPr>
              <a:t/>
            </a:r>
            <a:br>
              <a:rPr lang="sv-SE" altLang="sv-SE" b="1" dirty="0">
                <a:latin typeface="Arial Narrow" panose="020B0606020202030204" pitchFamily="34" charset="0"/>
              </a:rPr>
            </a:br>
            <a:endParaRPr lang="sv-SE" sz="2000" b="1" dirty="0">
              <a:latin typeface="Arial Narrow" panose="020B060602020203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24202" y="3030942"/>
            <a:ext cx="8229600" cy="9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sv-SE" altLang="sv-SE" sz="2000" dirty="0" smtClean="0">
                <a:latin typeface="Arial Narrow" panose="020B0606020202030204" pitchFamily="34" charset="0"/>
              </a:rPr>
              <a:t>Maktperspektiv – konflikter och allianser</a:t>
            </a:r>
            <a:endParaRPr lang="sv-SE" altLang="sv-SE" sz="2000" dirty="0">
              <a:latin typeface="Arial Narrow" panose="020B0606020202030204" pitchFamily="34" charset="0"/>
            </a:endParaRPr>
          </a:p>
          <a:p>
            <a:r>
              <a:rPr lang="sv-SE" altLang="sv-SE" sz="2400" dirty="0">
                <a:latin typeface="Arial Narrow" panose="020B0606020202030204" pitchFamily="34" charset="0"/>
              </a:rPr>
              <a:t/>
            </a:r>
            <a:br>
              <a:rPr lang="sv-SE" altLang="sv-SE" sz="2400" dirty="0">
                <a:latin typeface="Arial Narrow" panose="020B0606020202030204" pitchFamily="34" charset="0"/>
              </a:rPr>
            </a:br>
            <a:r>
              <a:rPr lang="sv-SE" altLang="sv-SE" sz="2800" dirty="0">
                <a:latin typeface="Arial Narrow" panose="020B0606020202030204" pitchFamily="34" charset="0"/>
              </a:rPr>
              <a:t/>
            </a:r>
            <a:br>
              <a:rPr lang="sv-SE" altLang="sv-SE" sz="2800" dirty="0">
                <a:latin typeface="Arial Narrow" panose="020B0606020202030204" pitchFamily="34" charset="0"/>
              </a:rPr>
            </a:br>
            <a:r>
              <a:rPr lang="sv-SE" altLang="sv-SE" sz="2400" dirty="0">
                <a:latin typeface="Arial Narrow" panose="020B0606020202030204" pitchFamily="34" charset="0"/>
              </a:rPr>
              <a:t/>
            </a:r>
            <a:br>
              <a:rPr lang="sv-SE" altLang="sv-SE" sz="2400" dirty="0">
                <a:latin typeface="Arial Narrow" panose="020B0606020202030204" pitchFamily="34" charset="0"/>
              </a:rPr>
            </a:br>
            <a:endParaRPr lang="sv-SE" altLang="sv-SE" sz="2400" dirty="0">
              <a:latin typeface="Arial Narrow" panose="020B0606020202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34048" y="6280311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altLang="sv-SE" sz="2000" b="1" dirty="0" smtClean="0">
                <a:latin typeface="Arial Narrow" panose="020B0606020202030204" pitchFamily="34" charset="0"/>
              </a:rPr>
              <a:t>Symbolperspektiv – hur vi förstår saker</a:t>
            </a:r>
            <a:r>
              <a:rPr lang="sv-SE" altLang="sv-SE" b="1" dirty="0">
                <a:latin typeface="Arial Narrow" panose="020B0606020202030204" pitchFamily="34" charset="0"/>
              </a:rPr>
              <a:t/>
            </a:r>
            <a:br>
              <a:rPr lang="sv-SE" altLang="sv-SE" b="1" dirty="0">
                <a:latin typeface="Arial Narrow" panose="020B0606020202030204" pitchFamily="34" charset="0"/>
              </a:rPr>
            </a:br>
            <a:endParaRPr lang="sv-SE" sz="2000" b="1" dirty="0">
              <a:latin typeface="Arial Narrow" panose="020B0606020202030204" pitchFamily="34" charset="0"/>
            </a:endParaRPr>
          </a:p>
        </p:txBody>
      </p:sp>
      <p:sp>
        <p:nvSpPr>
          <p:cNvPr id="11" name="Rektangel 8"/>
          <p:cNvSpPr/>
          <p:nvPr/>
        </p:nvSpPr>
        <p:spPr>
          <a:xfrm>
            <a:off x="0" y="-89452"/>
            <a:ext cx="12192000" cy="34786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741" y="3886030"/>
            <a:ext cx="3998147" cy="2289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objekt 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202" y="534527"/>
            <a:ext cx="3983686" cy="228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objekt 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1" y="534527"/>
            <a:ext cx="3999360" cy="2290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388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 bwMode="auto">
          <a:xfrm>
            <a:off x="1370750" y="957472"/>
            <a:ext cx="10064816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sv-SE" sz="5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ktangel 8"/>
          <p:cNvSpPr/>
          <p:nvPr/>
        </p:nvSpPr>
        <p:spPr>
          <a:xfrm>
            <a:off x="0" y="-89452"/>
            <a:ext cx="12192000" cy="34786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Content Placeholder 6"/>
          <p:cNvSpPr>
            <a:spLocks noGrp="1"/>
          </p:cNvSpPr>
          <p:nvPr>
            <p:ph sz="half" idx="1"/>
          </p:nvPr>
        </p:nvSpPr>
        <p:spPr>
          <a:xfrm>
            <a:off x="1523997" y="2349918"/>
            <a:ext cx="8562111" cy="3847681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2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STRUKTUR. </a:t>
            </a:r>
            <a:r>
              <a:rPr lang="en-US" sz="22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Bidra</a:t>
            </a:r>
            <a:r>
              <a:rPr lang="en-US" sz="2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till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utvecklingsorganisationer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som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kan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fungera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som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arenor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för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ett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fortsatt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iterativ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förbättringsarbete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hos </a:t>
            </a:r>
            <a:r>
              <a:rPr lang="en-US" sz="22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huvudmännen</a:t>
            </a:r>
            <a:endParaRPr lang="en-US" sz="2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2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HR. </a:t>
            </a:r>
            <a:r>
              <a:rPr lang="en-US" sz="22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Involvera</a:t>
            </a:r>
            <a:r>
              <a:rPr lang="en-US" sz="2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berörda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genom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att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stärka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dialogen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kring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förbättringsarbetet</a:t>
            </a:r>
            <a:r>
              <a:rPr lang="en-US" sz="2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och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skapa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förutsättningar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för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gemensamt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lärande</a:t>
            </a:r>
            <a:endParaRPr lang="en-US" sz="2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2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MAKT. </a:t>
            </a:r>
            <a:r>
              <a:rPr lang="en-US" sz="22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Vara</a:t>
            </a:r>
            <a:r>
              <a:rPr lang="en-US" sz="2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öppen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för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värderingsskillnader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och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konflikter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samt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uppfatta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motreaktioner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snarare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som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möjligheter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att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lära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av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än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som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besvärliga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hinder</a:t>
            </a:r>
            <a:endParaRPr lang="en-US" sz="2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2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SYMBOL. </a:t>
            </a:r>
            <a:r>
              <a:rPr lang="en-US" sz="22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Följa</a:t>
            </a:r>
            <a:r>
              <a:rPr lang="en-US" sz="2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upp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arbetet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löpande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genom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att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gemensamt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artikulera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svar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på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frågor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som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var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står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vi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idag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,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vad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har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hänt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sedan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sist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och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hur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går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 vi </a:t>
            </a:r>
            <a:r>
              <a:rPr lang="en-US" sz="22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vidare</a:t>
            </a:r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sv-SE" sz="32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sv-SE" sz="32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sv-SE" sz="32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ubrik 1"/>
          <p:cNvSpPr txBox="1">
            <a:spLocks/>
          </p:cNvSpPr>
          <p:nvPr/>
        </p:nvSpPr>
        <p:spPr bwMode="auto">
          <a:xfrm>
            <a:off x="1301176" y="761964"/>
            <a:ext cx="10064816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sv-SE" sz="5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ubrik 1"/>
          <p:cNvSpPr txBox="1">
            <a:spLocks/>
          </p:cNvSpPr>
          <p:nvPr/>
        </p:nvSpPr>
        <p:spPr bwMode="auto">
          <a:xfrm>
            <a:off x="1335962" y="957472"/>
            <a:ext cx="10699019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sv-SE" sz="54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För att göra en lång historia kort</a:t>
            </a:r>
            <a:endParaRPr lang="sv-SE" sz="5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55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ubrik 1"/>
          <p:cNvSpPr txBox="1">
            <a:spLocks/>
          </p:cNvSpPr>
          <p:nvPr/>
        </p:nvSpPr>
        <p:spPr>
          <a:xfrm>
            <a:off x="1045170" y="3009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800" b="1" dirty="0" smtClean="0">
                <a:solidFill>
                  <a:srgbClr val="C00000"/>
                </a:solidFill>
                <a:latin typeface="+mn-lt"/>
              </a:rPr>
              <a:t>Problemlösning och erfarenhetsutbyte</a:t>
            </a:r>
            <a:endParaRPr lang="sv-SE" sz="4800" b="1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5C70DD17-83D6-3D48-81EA-43406EA2F1BF}"/>
              </a:ext>
            </a:extLst>
          </p:cNvPr>
          <p:cNvGrpSpPr/>
          <p:nvPr/>
        </p:nvGrpSpPr>
        <p:grpSpPr>
          <a:xfrm flipH="1">
            <a:off x="3379507" y="2032036"/>
            <a:ext cx="5026192" cy="4232538"/>
            <a:chOff x="3973347" y="2076188"/>
            <a:chExt cx="5026192" cy="4232538"/>
          </a:xfrm>
        </p:grpSpPr>
        <p:sp>
          <p:nvSpPr>
            <p:cNvPr id="16" name="Freeform 2"/>
            <p:cNvSpPr>
              <a:spLocks/>
            </p:cNvSpPr>
            <p:nvPr/>
          </p:nvSpPr>
          <p:spPr bwMode="blackWhite">
            <a:xfrm>
              <a:off x="7253289" y="3216275"/>
              <a:ext cx="1381125" cy="1874838"/>
            </a:xfrm>
            <a:custGeom>
              <a:avLst/>
              <a:gdLst>
                <a:gd name="T0" fmla="*/ 461616 w 852"/>
                <a:gd name="T1" fmla="*/ 1873218 h 1157"/>
                <a:gd name="T2" fmla="*/ 1493670 w 852"/>
                <a:gd name="T3" fmla="*/ 1852152 h 1157"/>
                <a:gd name="T4" fmla="*/ 1172469 w 852"/>
                <a:gd name="T5" fmla="*/ 1672284 h 1157"/>
                <a:gd name="T6" fmla="*/ 1233901 w 852"/>
                <a:gd name="T7" fmla="*/ 1552372 h 1157"/>
                <a:gd name="T8" fmla="*/ 1286557 w 852"/>
                <a:gd name="T9" fmla="*/ 1429219 h 1157"/>
                <a:gd name="T10" fmla="*/ 1330437 w 852"/>
                <a:gd name="T11" fmla="*/ 1302826 h 1157"/>
                <a:gd name="T12" fmla="*/ 1360275 w 852"/>
                <a:gd name="T13" fmla="*/ 1171571 h 1157"/>
                <a:gd name="T14" fmla="*/ 1386603 w 852"/>
                <a:gd name="T15" fmla="*/ 1040316 h 1157"/>
                <a:gd name="T16" fmla="*/ 1400645 w 852"/>
                <a:gd name="T17" fmla="*/ 909061 h 1157"/>
                <a:gd name="T18" fmla="*/ 1405910 w 852"/>
                <a:gd name="T19" fmla="*/ 774566 h 1157"/>
                <a:gd name="T20" fmla="*/ 1400645 w 852"/>
                <a:gd name="T21" fmla="*/ 640070 h 1157"/>
                <a:gd name="T22" fmla="*/ 1384848 w 852"/>
                <a:gd name="T23" fmla="*/ 508815 h 1157"/>
                <a:gd name="T24" fmla="*/ 1360275 w 852"/>
                <a:gd name="T25" fmla="*/ 377560 h 1157"/>
                <a:gd name="T26" fmla="*/ 1326926 w 852"/>
                <a:gd name="T27" fmla="*/ 247926 h 1157"/>
                <a:gd name="T28" fmla="*/ 1281291 w 852"/>
                <a:gd name="T29" fmla="*/ 121532 h 1157"/>
                <a:gd name="T30" fmla="*/ 1230391 w 852"/>
                <a:gd name="T31" fmla="*/ 0 h 1157"/>
                <a:gd name="T32" fmla="*/ 956581 w 852"/>
                <a:gd name="T33" fmla="*/ 479647 h 1157"/>
                <a:gd name="T34" fmla="*/ 365080 w 852"/>
                <a:gd name="T35" fmla="*/ 471545 h 1157"/>
                <a:gd name="T36" fmla="*/ 389653 w 852"/>
                <a:gd name="T37" fmla="*/ 559048 h 1157"/>
                <a:gd name="T38" fmla="*/ 405450 w 852"/>
                <a:gd name="T39" fmla="*/ 651413 h 1157"/>
                <a:gd name="T40" fmla="*/ 412470 w 852"/>
                <a:gd name="T41" fmla="*/ 743777 h 1157"/>
                <a:gd name="T42" fmla="*/ 410715 w 852"/>
                <a:gd name="T43" fmla="*/ 832901 h 1157"/>
                <a:gd name="T44" fmla="*/ 401939 w 852"/>
                <a:gd name="T45" fmla="*/ 925266 h 1157"/>
                <a:gd name="T46" fmla="*/ 380877 w 852"/>
                <a:gd name="T47" fmla="*/ 1016010 h 1157"/>
                <a:gd name="T48" fmla="*/ 356304 w 852"/>
                <a:gd name="T49" fmla="*/ 1106754 h 1157"/>
                <a:gd name="T50" fmla="*/ 317690 w 852"/>
                <a:gd name="T51" fmla="*/ 1189396 h 1157"/>
                <a:gd name="T52" fmla="*/ 0 w 852"/>
                <a:gd name="T53" fmla="*/ 1017630 h 1157"/>
                <a:gd name="T54" fmla="*/ 461616 w 852"/>
                <a:gd name="T55" fmla="*/ 1873218 h 115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852"/>
                <a:gd name="T85" fmla="*/ 0 h 1157"/>
                <a:gd name="T86" fmla="*/ 852 w 852"/>
                <a:gd name="T87" fmla="*/ 1157 h 115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852" h="1157">
                  <a:moveTo>
                    <a:pt x="263" y="1156"/>
                  </a:moveTo>
                  <a:lnTo>
                    <a:pt x="851" y="1143"/>
                  </a:lnTo>
                  <a:lnTo>
                    <a:pt x="668" y="1032"/>
                  </a:lnTo>
                  <a:lnTo>
                    <a:pt x="703" y="958"/>
                  </a:lnTo>
                  <a:lnTo>
                    <a:pt x="733" y="882"/>
                  </a:lnTo>
                  <a:lnTo>
                    <a:pt x="758" y="804"/>
                  </a:lnTo>
                  <a:lnTo>
                    <a:pt x="775" y="723"/>
                  </a:lnTo>
                  <a:lnTo>
                    <a:pt x="790" y="642"/>
                  </a:lnTo>
                  <a:lnTo>
                    <a:pt x="798" y="561"/>
                  </a:lnTo>
                  <a:lnTo>
                    <a:pt x="801" y="478"/>
                  </a:lnTo>
                  <a:lnTo>
                    <a:pt x="798" y="395"/>
                  </a:lnTo>
                  <a:lnTo>
                    <a:pt x="789" y="314"/>
                  </a:lnTo>
                  <a:lnTo>
                    <a:pt x="775" y="233"/>
                  </a:lnTo>
                  <a:lnTo>
                    <a:pt x="756" y="153"/>
                  </a:lnTo>
                  <a:lnTo>
                    <a:pt x="730" y="75"/>
                  </a:lnTo>
                  <a:lnTo>
                    <a:pt x="701" y="0"/>
                  </a:lnTo>
                  <a:lnTo>
                    <a:pt x="545" y="296"/>
                  </a:lnTo>
                  <a:lnTo>
                    <a:pt x="208" y="291"/>
                  </a:lnTo>
                  <a:lnTo>
                    <a:pt x="222" y="345"/>
                  </a:lnTo>
                  <a:lnTo>
                    <a:pt x="231" y="402"/>
                  </a:lnTo>
                  <a:lnTo>
                    <a:pt x="235" y="459"/>
                  </a:lnTo>
                  <a:lnTo>
                    <a:pt x="234" y="514"/>
                  </a:lnTo>
                  <a:lnTo>
                    <a:pt x="229" y="571"/>
                  </a:lnTo>
                  <a:lnTo>
                    <a:pt x="217" y="627"/>
                  </a:lnTo>
                  <a:lnTo>
                    <a:pt x="203" y="683"/>
                  </a:lnTo>
                  <a:lnTo>
                    <a:pt x="181" y="734"/>
                  </a:lnTo>
                  <a:lnTo>
                    <a:pt x="0" y="628"/>
                  </a:lnTo>
                  <a:lnTo>
                    <a:pt x="263" y="1156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 w="12700" cap="rnd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5"/>
            <p:cNvSpPr>
              <a:spLocks/>
            </p:cNvSpPr>
            <p:nvPr/>
          </p:nvSpPr>
          <p:spPr bwMode="blackWhite">
            <a:xfrm>
              <a:off x="6391276" y="4592639"/>
              <a:ext cx="1806575" cy="1716087"/>
            </a:xfrm>
            <a:custGeom>
              <a:avLst/>
              <a:gdLst>
                <a:gd name="T0" fmla="*/ 0 w 1115"/>
                <a:gd name="T1" fmla="*/ 857233 h 1059"/>
                <a:gd name="T2" fmla="*/ 489786 w 1115"/>
                <a:gd name="T3" fmla="*/ 1714467 h 1059"/>
                <a:gd name="T4" fmla="*/ 489786 w 1115"/>
                <a:gd name="T5" fmla="*/ 1320690 h 1059"/>
                <a:gd name="T6" fmla="*/ 619693 w 1115"/>
                <a:gd name="T7" fmla="*/ 1309347 h 1059"/>
                <a:gd name="T8" fmla="*/ 753111 w 1115"/>
                <a:gd name="T9" fmla="*/ 1288280 h 1059"/>
                <a:gd name="T10" fmla="*/ 881263 w 1115"/>
                <a:gd name="T11" fmla="*/ 1259112 h 1059"/>
                <a:gd name="T12" fmla="*/ 1005904 w 1115"/>
                <a:gd name="T13" fmla="*/ 1221841 h 1059"/>
                <a:gd name="T14" fmla="*/ 1128789 w 1115"/>
                <a:gd name="T15" fmla="*/ 1176467 h 1059"/>
                <a:gd name="T16" fmla="*/ 1249919 w 1115"/>
                <a:gd name="T17" fmla="*/ 1122992 h 1059"/>
                <a:gd name="T18" fmla="*/ 1365782 w 1115"/>
                <a:gd name="T19" fmla="*/ 1061413 h 1059"/>
                <a:gd name="T20" fmla="*/ 1479890 w 1115"/>
                <a:gd name="T21" fmla="*/ 993353 h 1059"/>
                <a:gd name="T22" fmla="*/ 1581709 w 1115"/>
                <a:gd name="T23" fmla="*/ 913950 h 1059"/>
                <a:gd name="T24" fmla="*/ 1687039 w 1115"/>
                <a:gd name="T25" fmla="*/ 831306 h 1059"/>
                <a:gd name="T26" fmla="*/ 1781836 w 1115"/>
                <a:gd name="T27" fmla="*/ 738938 h 1059"/>
                <a:gd name="T28" fmla="*/ 1874878 w 1115"/>
                <a:gd name="T29" fmla="*/ 640089 h 1059"/>
                <a:gd name="T30" fmla="*/ 1955631 w 1115"/>
                <a:gd name="T31" fmla="*/ 539619 h 1059"/>
                <a:gd name="T32" fmla="*/ 1362271 w 1115"/>
                <a:gd name="T33" fmla="*/ 570408 h 1059"/>
                <a:gd name="T34" fmla="*/ 1093679 w 1115"/>
                <a:gd name="T35" fmla="*/ 58337 h 1059"/>
                <a:gd name="T36" fmla="*/ 1037503 w 1115"/>
                <a:gd name="T37" fmla="*/ 111813 h 1059"/>
                <a:gd name="T38" fmla="*/ 977816 w 1115"/>
                <a:gd name="T39" fmla="*/ 158807 h 1059"/>
                <a:gd name="T40" fmla="*/ 905840 w 1115"/>
                <a:gd name="T41" fmla="*/ 207421 h 1059"/>
                <a:gd name="T42" fmla="*/ 828598 w 1115"/>
                <a:gd name="T43" fmla="*/ 254415 h 1059"/>
                <a:gd name="T44" fmla="*/ 746089 w 1115"/>
                <a:gd name="T45" fmla="*/ 288445 h 1059"/>
                <a:gd name="T46" fmla="*/ 665336 w 1115"/>
                <a:gd name="T47" fmla="*/ 319234 h 1059"/>
                <a:gd name="T48" fmla="*/ 579316 w 1115"/>
                <a:gd name="T49" fmla="*/ 341921 h 1059"/>
                <a:gd name="T50" fmla="*/ 489786 w 1115"/>
                <a:gd name="T51" fmla="*/ 356505 h 1059"/>
                <a:gd name="T52" fmla="*/ 489786 w 1115"/>
                <a:gd name="T53" fmla="*/ 0 h 1059"/>
                <a:gd name="T54" fmla="*/ 0 w 1115"/>
                <a:gd name="T55" fmla="*/ 857233 h 105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15"/>
                <a:gd name="T85" fmla="*/ 0 h 1059"/>
                <a:gd name="T86" fmla="*/ 1115 w 1115"/>
                <a:gd name="T87" fmla="*/ 1059 h 1059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15" h="1059">
                  <a:moveTo>
                    <a:pt x="0" y="529"/>
                  </a:moveTo>
                  <a:lnTo>
                    <a:pt x="279" y="1058"/>
                  </a:lnTo>
                  <a:lnTo>
                    <a:pt x="279" y="815"/>
                  </a:lnTo>
                  <a:lnTo>
                    <a:pt x="353" y="808"/>
                  </a:lnTo>
                  <a:lnTo>
                    <a:pt x="429" y="795"/>
                  </a:lnTo>
                  <a:lnTo>
                    <a:pt x="502" y="777"/>
                  </a:lnTo>
                  <a:lnTo>
                    <a:pt x="573" y="754"/>
                  </a:lnTo>
                  <a:lnTo>
                    <a:pt x="643" y="726"/>
                  </a:lnTo>
                  <a:lnTo>
                    <a:pt x="712" y="693"/>
                  </a:lnTo>
                  <a:lnTo>
                    <a:pt x="778" y="655"/>
                  </a:lnTo>
                  <a:lnTo>
                    <a:pt x="843" y="613"/>
                  </a:lnTo>
                  <a:lnTo>
                    <a:pt x="901" y="564"/>
                  </a:lnTo>
                  <a:lnTo>
                    <a:pt x="961" y="513"/>
                  </a:lnTo>
                  <a:lnTo>
                    <a:pt x="1015" y="456"/>
                  </a:lnTo>
                  <a:lnTo>
                    <a:pt x="1068" y="395"/>
                  </a:lnTo>
                  <a:lnTo>
                    <a:pt x="1114" y="333"/>
                  </a:lnTo>
                  <a:lnTo>
                    <a:pt x="776" y="352"/>
                  </a:lnTo>
                  <a:lnTo>
                    <a:pt x="623" y="36"/>
                  </a:lnTo>
                  <a:lnTo>
                    <a:pt x="591" y="69"/>
                  </a:lnTo>
                  <a:lnTo>
                    <a:pt x="557" y="98"/>
                  </a:lnTo>
                  <a:lnTo>
                    <a:pt x="516" y="128"/>
                  </a:lnTo>
                  <a:lnTo>
                    <a:pt x="472" y="157"/>
                  </a:lnTo>
                  <a:lnTo>
                    <a:pt x="425" y="178"/>
                  </a:lnTo>
                  <a:lnTo>
                    <a:pt x="379" y="197"/>
                  </a:lnTo>
                  <a:lnTo>
                    <a:pt x="330" y="211"/>
                  </a:lnTo>
                  <a:lnTo>
                    <a:pt x="279" y="220"/>
                  </a:lnTo>
                  <a:lnTo>
                    <a:pt x="279" y="0"/>
                  </a:lnTo>
                  <a:lnTo>
                    <a:pt x="0" y="529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 w="12700" cap="rnd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6"/>
            <p:cNvSpPr>
              <a:spLocks/>
            </p:cNvSpPr>
            <p:nvPr/>
          </p:nvSpPr>
          <p:spPr bwMode="blackWhite">
            <a:xfrm>
              <a:off x="4856163" y="4378325"/>
              <a:ext cx="1719262" cy="1531938"/>
            </a:xfrm>
            <a:custGeom>
              <a:avLst/>
              <a:gdLst>
                <a:gd name="T0" fmla="*/ 2147483647 w 1061"/>
                <a:gd name="T1" fmla="*/ 0 h 946"/>
                <a:gd name="T2" fmla="*/ 0 w 1061"/>
                <a:gd name="T3" fmla="*/ 2147483647 h 946"/>
                <a:gd name="T4" fmla="*/ 2147483647 w 1061"/>
                <a:gd name="T5" fmla="*/ 2147483647 h 946"/>
                <a:gd name="T6" fmla="*/ 2147483647 w 1061"/>
                <a:gd name="T7" fmla="*/ 2147483647 h 946"/>
                <a:gd name="T8" fmla="*/ 2147483647 w 1061"/>
                <a:gd name="T9" fmla="*/ 2147483647 h 946"/>
                <a:gd name="T10" fmla="*/ 2147483647 w 1061"/>
                <a:gd name="T11" fmla="*/ 2147483647 h 946"/>
                <a:gd name="T12" fmla="*/ 2147483647 w 1061"/>
                <a:gd name="T13" fmla="*/ 2147483647 h 946"/>
                <a:gd name="T14" fmla="*/ 2147483647 w 1061"/>
                <a:gd name="T15" fmla="*/ 2147483647 h 946"/>
                <a:gd name="T16" fmla="*/ 2147483647 w 1061"/>
                <a:gd name="T17" fmla="*/ 2147483647 h 946"/>
                <a:gd name="T18" fmla="*/ 2147483647 w 1061"/>
                <a:gd name="T19" fmla="*/ 2147483647 h 946"/>
                <a:gd name="T20" fmla="*/ 2147483647 w 1061"/>
                <a:gd name="T21" fmla="*/ 2147483647 h 946"/>
                <a:gd name="T22" fmla="*/ 2147483647 w 1061"/>
                <a:gd name="T23" fmla="*/ 2147483647 h 946"/>
                <a:gd name="T24" fmla="*/ 2147483647 w 1061"/>
                <a:gd name="T25" fmla="*/ 2147483647 h 946"/>
                <a:gd name="T26" fmla="*/ 2147483647 w 1061"/>
                <a:gd name="T27" fmla="*/ 2147483647 h 946"/>
                <a:gd name="T28" fmla="*/ 2147483647 w 1061"/>
                <a:gd name="T29" fmla="*/ 2147483647 h 946"/>
                <a:gd name="T30" fmla="*/ 2147483647 w 1061"/>
                <a:gd name="T31" fmla="*/ 2147483647 h 946"/>
                <a:gd name="T32" fmla="*/ 2147483647 w 1061"/>
                <a:gd name="T33" fmla="*/ 2147483647 h 946"/>
                <a:gd name="T34" fmla="*/ 2147483647 w 1061"/>
                <a:gd name="T35" fmla="*/ 2147483647 h 946"/>
                <a:gd name="T36" fmla="*/ 2147483647 w 1061"/>
                <a:gd name="T37" fmla="*/ 2147483647 h 946"/>
                <a:gd name="T38" fmla="*/ 2147483647 w 1061"/>
                <a:gd name="T39" fmla="*/ 2147483647 h 946"/>
                <a:gd name="T40" fmla="*/ 2147483647 w 1061"/>
                <a:gd name="T41" fmla="*/ 2147483647 h 946"/>
                <a:gd name="T42" fmla="*/ 2147483647 w 1061"/>
                <a:gd name="T43" fmla="*/ 2147483647 h 946"/>
                <a:gd name="T44" fmla="*/ 2147483647 w 1061"/>
                <a:gd name="T45" fmla="*/ 2147483647 h 946"/>
                <a:gd name="T46" fmla="*/ 2147483647 w 1061"/>
                <a:gd name="T47" fmla="*/ 2147483647 h 946"/>
                <a:gd name="T48" fmla="*/ 2147483647 w 1061"/>
                <a:gd name="T49" fmla="*/ 2147483647 h 946"/>
                <a:gd name="T50" fmla="*/ 2147483647 w 1061"/>
                <a:gd name="T51" fmla="*/ 0 h 9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61"/>
                <a:gd name="T79" fmla="*/ 0 h 946"/>
                <a:gd name="T80" fmla="*/ 1061 w 1061"/>
                <a:gd name="T81" fmla="*/ 946 h 9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61" h="946">
                  <a:moveTo>
                    <a:pt x="372" y="0"/>
                  </a:moveTo>
                  <a:lnTo>
                    <a:pt x="0" y="477"/>
                  </a:lnTo>
                  <a:lnTo>
                    <a:pt x="207" y="395"/>
                  </a:lnTo>
                  <a:lnTo>
                    <a:pt x="252" y="466"/>
                  </a:lnTo>
                  <a:lnTo>
                    <a:pt x="302" y="531"/>
                  </a:lnTo>
                  <a:lnTo>
                    <a:pt x="354" y="592"/>
                  </a:lnTo>
                  <a:lnTo>
                    <a:pt x="410" y="649"/>
                  </a:lnTo>
                  <a:lnTo>
                    <a:pt x="471" y="703"/>
                  </a:lnTo>
                  <a:lnTo>
                    <a:pt x="535" y="751"/>
                  </a:lnTo>
                  <a:lnTo>
                    <a:pt x="602" y="795"/>
                  </a:lnTo>
                  <a:lnTo>
                    <a:pt x="670" y="833"/>
                  </a:lnTo>
                  <a:lnTo>
                    <a:pt x="745" y="867"/>
                  </a:lnTo>
                  <a:lnTo>
                    <a:pt x="818" y="894"/>
                  </a:lnTo>
                  <a:lnTo>
                    <a:pt x="894" y="917"/>
                  </a:lnTo>
                  <a:lnTo>
                    <a:pt x="970" y="934"/>
                  </a:lnTo>
                  <a:lnTo>
                    <a:pt x="1048" y="945"/>
                  </a:lnTo>
                  <a:lnTo>
                    <a:pt x="896" y="669"/>
                  </a:lnTo>
                  <a:lnTo>
                    <a:pt x="1060" y="347"/>
                  </a:lnTo>
                  <a:lnTo>
                    <a:pt x="1004" y="334"/>
                  </a:lnTo>
                  <a:lnTo>
                    <a:pt x="951" y="315"/>
                  </a:lnTo>
                  <a:lnTo>
                    <a:pt x="898" y="290"/>
                  </a:lnTo>
                  <a:lnTo>
                    <a:pt x="850" y="260"/>
                  </a:lnTo>
                  <a:lnTo>
                    <a:pt x="802" y="223"/>
                  </a:lnTo>
                  <a:lnTo>
                    <a:pt x="761" y="184"/>
                  </a:lnTo>
                  <a:lnTo>
                    <a:pt x="938" y="113"/>
                  </a:lnTo>
                  <a:lnTo>
                    <a:pt x="372" y="0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 w="12700" cap="rnd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dirty="0">
                <a:solidFill>
                  <a:schemeClr val="tx2"/>
                </a:solidFill>
              </a:endParaRPr>
            </a:p>
          </p:txBody>
        </p:sp>
        <p:sp>
          <p:nvSpPr>
            <p:cNvPr id="21" name="Freeform 7"/>
            <p:cNvSpPr>
              <a:spLocks/>
            </p:cNvSpPr>
            <p:nvPr/>
          </p:nvSpPr>
          <p:spPr bwMode="blackWhite">
            <a:xfrm rot="18561963" flipH="1">
              <a:off x="4062579" y="2041995"/>
              <a:ext cx="1531273" cy="1709737"/>
            </a:xfrm>
            <a:custGeom>
              <a:avLst/>
              <a:gdLst>
                <a:gd name="T0" fmla="*/ 2147483647 w 866"/>
                <a:gd name="T1" fmla="*/ 0 h 1055"/>
                <a:gd name="T2" fmla="*/ 0 w 866"/>
                <a:gd name="T3" fmla="*/ 2147483647 h 1055"/>
                <a:gd name="T4" fmla="*/ 2147483647 w 866"/>
                <a:gd name="T5" fmla="*/ 2147483647 h 1055"/>
                <a:gd name="T6" fmla="*/ 2147483647 w 866"/>
                <a:gd name="T7" fmla="*/ 2147483647 h 1055"/>
                <a:gd name="T8" fmla="*/ 2147483647 w 866"/>
                <a:gd name="T9" fmla="*/ 2147483647 h 1055"/>
                <a:gd name="T10" fmla="*/ 2147483647 w 866"/>
                <a:gd name="T11" fmla="*/ 2147483647 h 1055"/>
                <a:gd name="T12" fmla="*/ 2147483647 w 866"/>
                <a:gd name="T13" fmla="*/ 2147483647 h 1055"/>
                <a:gd name="T14" fmla="*/ 2147483647 w 866"/>
                <a:gd name="T15" fmla="*/ 2147483647 h 1055"/>
                <a:gd name="T16" fmla="*/ 2147483647 w 866"/>
                <a:gd name="T17" fmla="*/ 2147483647 h 1055"/>
                <a:gd name="T18" fmla="*/ 2147483647 w 866"/>
                <a:gd name="T19" fmla="*/ 2147483647 h 1055"/>
                <a:gd name="T20" fmla="*/ 2147483647 w 866"/>
                <a:gd name="T21" fmla="*/ 2147483647 h 1055"/>
                <a:gd name="T22" fmla="*/ 2147483647 w 866"/>
                <a:gd name="T23" fmla="*/ 2147483647 h 1055"/>
                <a:gd name="T24" fmla="*/ 2147483647 w 866"/>
                <a:gd name="T25" fmla="*/ 2147483647 h 1055"/>
                <a:gd name="T26" fmla="*/ 2147483647 w 866"/>
                <a:gd name="T27" fmla="*/ 2147483647 h 1055"/>
                <a:gd name="T28" fmla="*/ 2147483647 w 866"/>
                <a:gd name="T29" fmla="*/ 2147483647 h 1055"/>
                <a:gd name="T30" fmla="*/ 2147483647 w 866"/>
                <a:gd name="T31" fmla="*/ 2147483647 h 1055"/>
                <a:gd name="T32" fmla="*/ 2147483647 w 866"/>
                <a:gd name="T33" fmla="*/ 2147483647 h 1055"/>
                <a:gd name="T34" fmla="*/ 2147483647 w 866"/>
                <a:gd name="T35" fmla="*/ 2147483647 h 1055"/>
                <a:gd name="T36" fmla="*/ 2147483647 w 866"/>
                <a:gd name="T37" fmla="*/ 2147483647 h 1055"/>
                <a:gd name="T38" fmla="*/ 2147483647 w 866"/>
                <a:gd name="T39" fmla="*/ 2147483647 h 1055"/>
                <a:gd name="T40" fmla="*/ 2147483647 w 866"/>
                <a:gd name="T41" fmla="*/ 2147483647 h 1055"/>
                <a:gd name="T42" fmla="*/ 2147483647 w 866"/>
                <a:gd name="T43" fmla="*/ 2147483647 h 1055"/>
                <a:gd name="T44" fmla="*/ 2147483647 w 866"/>
                <a:gd name="T45" fmla="*/ 2147483647 h 1055"/>
                <a:gd name="T46" fmla="*/ 2147483647 w 866"/>
                <a:gd name="T47" fmla="*/ 2147483647 h 1055"/>
                <a:gd name="T48" fmla="*/ 2147483647 w 866"/>
                <a:gd name="T49" fmla="*/ 2147483647 h 1055"/>
                <a:gd name="T50" fmla="*/ 2147483647 w 866"/>
                <a:gd name="T51" fmla="*/ 0 h 105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866"/>
                <a:gd name="T79" fmla="*/ 0 h 1055"/>
                <a:gd name="T80" fmla="*/ 866 w 866"/>
                <a:gd name="T81" fmla="*/ 1055 h 105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866" h="1055">
                  <a:moveTo>
                    <a:pt x="571" y="0"/>
                  </a:moveTo>
                  <a:lnTo>
                    <a:pt x="0" y="1"/>
                  </a:lnTo>
                  <a:lnTo>
                    <a:pt x="178" y="111"/>
                  </a:lnTo>
                  <a:lnTo>
                    <a:pt x="153" y="187"/>
                  </a:lnTo>
                  <a:lnTo>
                    <a:pt x="130" y="264"/>
                  </a:lnTo>
                  <a:lnTo>
                    <a:pt x="113" y="343"/>
                  </a:lnTo>
                  <a:lnTo>
                    <a:pt x="100" y="423"/>
                  </a:lnTo>
                  <a:lnTo>
                    <a:pt x="94" y="504"/>
                  </a:lnTo>
                  <a:lnTo>
                    <a:pt x="93" y="583"/>
                  </a:lnTo>
                  <a:lnTo>
                    <a:pt x="95" y="664"/>
                  </a:lnTo>
                  <a:lnTo>
                    <a:pt x="104" y="744"/>
                  </a:lnTo>
                  <a:lnTo>
                    <a:pt x="118" y="824"/>
                  </a:lnTo>
                  <a:lnTo>
                    <a:pt x="136" y="903"/>
                  </a:lnTo>
                  <a:lnTo>
                    <a:pt x="159" y="979"/>
                  </a:lnTo>
                  <a:lnTo>
                    <a:pt x="189" y="1054"/>
                  </a:lnTo>
                  <a:lnTo>
                    <a:pt x="412" y="766"/>
                  </a:lnTo>
                  <a:lnTo>
                    <a:pt x="702" y="816"/>
                  </a:lnTo>
                  <a:lnTo>
                    <a:pt x="681" y="760"/>
                  </a:lnTo>
                  <a:lnTo>
                    <a:pt x="666" y="705"/>
                  </a:lnTo>
                  <a:lnTo>
                    <a:pt x="658" y="647"/>
                  </a:lnTo>
                  <a:lnTo>
                    <a:pt x="652" y="588"/>
                  </a:lnTo>
                  <a:lnTo>
                    <a:pt x="652" y="529"/>
                  </a:lnTo>
                  <a:lnTo>
                    <a:pt x="660" y="470"/>
                  </a:lnTo>
                  <a:lnTo>
                    <a:pt x="672" y="413"/>
                  </a:lnTo>
                  <a:lnTo>
                    <a:pt x="865" y="531"/>
                  </a:lnTo>
                  <a:lnTo>
                    <a:pt x="571" y="0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 w="57150" cap="rnd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dirty="0">
                <a:solidFill>
                  <a:schemeClr val="bg1"/>
                </a:solidFill>
              </a:endParaRPr>
            </a:p>
          </p:txBody>
        </p:sp>
        <p:sp>
          <p:nvSpPr>
            <p:cNvPr id="676874" name="Rectangle 9"/>
            <p:cNvSpPr>
              <a:spLocks noChangeArrowheads="1"/>
            </p:cNvSpPr>
            <p:nvPr/>
          </p:nvSpPr>
          <p:spPr bwMode="blackWhite">
            <a:xfrm>
              <a:off x="7056439" y="2805114"/>
              <a:ext cx="1044575" cy="204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 defTabSz="787400">
                <a:lnSpc>
                  <a:spcPct val="95000"/>
                </a:lnSpc>
                <a:spcBef>
                  <a:spcPct val="80000"/>
                </a:spcBef>
                <a:buClr>
                  <a:schemeClr val="tx1"/>
                </a:buClr>
              </a:pPr>
              <a:r>
                <a:rPr lang="en-GB" sz="1400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676878" name="Rectangle 13"/>
            <p:cNvSpPr>
              <a:spLocks noChangeArrowheads="1"/>
            </p:cNvSpPr>
            <p:nvPr/>
          </p:nvSpPr>
          <p:spPr bwMode="blackWhite">
            <a:xfrm>
              <a:off x="4793325" y="3692525"/>
              <a:ext cx="1044575" cy="204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 defTabSz="787400">
                <a:lnSpc>
                  <a:spcPct val="95000"/>
                </a:lnSpc>
                <a:spcBef>
                  <a:spcPct val="80000"/>
                </a:spcBef>
                <a:buClr>
                  <a:schemeClr val="tx1"/>
                </a:buClr>
              </a:pPr>
              <a:r>
                <a:rPr lang="en-GB" sz="1400" dirty="0">
                  <a:solidFill>
                    <a:schemeClr val="tx2"/>
                  </a:solidFill>
                </a:rPr>
                <a:t>Text</a:t>
              </a:r>
            </a:p>
          </p:txBody>
        </p:sp>
        <p:sp>
          <p:nvSpPr>
            <p:cNvPr id="2" name="Rektangel 1">
              <a:extLst>
                <a:ext uri="{FF2B5EF4-FFF2-40B4-BE49-F238E27FC236}">
                  <a16:creationId xmlns:a16="http://schemas.microsoft.com/office/drawing/2014/main" id="{EB17AC8A-7576-ED44-98BE-348909052480}"/>
                </a:ext>
              </a:extLst>
            </p:cNvPr>
            <p:cNvSpPr/>
            <p:nvPr/>
          </p:nvSpPr>
          <p:spPr>
            <a:xfrm>
              <a:off x="7578726" y="3150394"/>
              <a:ext cx="1241889" cy="5421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76868" name="Freeform 3"/>
            <p:cNvSpPr>
              <a:spLocks/>
            </p:cNvSpPr>
            <p:nvPr/>
          </p:nvSpPr>
          <p:spPr bwMode="blackWhite">
            <a:xfrm flipH="1">
              <a:off x="7202489" y="2076188"/>
              <a:ext cx="1797050" cy="1557338"/>
            </a:xfrm>
            <a:custGeom>
              <a:avLst/>
              <a:gdLst>
                <a:gd name="T0" fmla="*/ 2147483647 w 1109"/>
                <a:gd name="T1" fmla="*/ 2147483647 h 962"/>
                <a:gd name="T2" fmla="*/ 2147483647 w 1109"/>
                <a:gd name="T3" fmla="*/ 2147483647 h 962"/>
                <a:gd name="T4" fmla="*/ 2147483647 w 1109"/>
                <a:gd name="T5" fmla="*/ 2147483647 h 962"/>
                <a:gd name="T6" fmla="*/ 2147483647 w 1109"/>
                <a:gd name="T7" fmla="*/ 2147483647 h 962"/>
                <a:gd name="T8" fmla="*/ 2147483647 w 1109"/>
                <a:gd name="T9" fmla="*/ 2147483647 h 962"/>
                <a:gd name="T10" fmla="*/ 2147483647 w 1109"/>
                <a:gd name="T11" fmla="*/ 2147483647 h 962"/>
                <a:gd name="T12" fmla="*/ 2147483647 w 1109"/>
                <a:gd name="T13" fmla="*/ 2147483647 h 962"/>
                <a:gd name="T14" fmla="*/ 2147483647 w 1109"/>
                <a:gd name="T15" fmla="*/ 2147483647 h 962"/>
                <a:gd name="T16" fmla="*/ 2147483647 w 1109"/>
                <a:gd name="T17" fmla="*/ 2147483647 h 962"/>
                <a:gd name="T18" fmla="*/ 2147483647 w 1109"/>
                <a:gd name="T19" fmla="*/ 2147483647 h 962"/>
                <a:gd name="T20" fmla="*/ 2147483647 w 1109"/>
                <a:gd name="T21" fmla="*/ 2147483647 h 962"/>
                <a:gd name="T22" fmla="*/ 2147483647 w 1109"/>
                <a:gd name="T23" fmla="*/ 2147483647 h 962"/>
                <a:gd name="T24" fmla="*/ 2147483647 w 1109"/>
                <a:gd name="T25" fmla="*/ 2147483647 h 962"/>
                <a:gd name="T26" fmla="*/ 2147483647 w 1109"/>
                <a:gd name="T27" fmla="*/ 2147483647 h 962"/>
                <a:gd name="T28" fmla="*/ 2147483647 w 1109"/>
                <a:gd name="T29" fmla="*/ 2147483647 h 962"/>
                <a:gd name="T30" fmla="*/ 2147483647 w 1109"/>
                <a:gd name="T31" fmla="*/ 2147483647 h 962"/>
                <a:gd name="T32" fmla="*/ 2147483647 w 1109"/>
                <a:gd name="T33" fmla="*/ 2147483647 h 962"/>
                <a:gd name="T34" fmla="*/ 2147483647 w 1109"/>
                <a:gd name="T35" fmla="*/ 2147483647 h 962"/>
                <a:gd name="T36" fmla="*/ 2147483647 w 1109"/>
                <a:gd name="T37" fmla="*/ 2147483647 h 962"/>
                <a:gd name="T38" fmla="*/ 0 w 1109"/>
                <a:gd name="T39" fmla="*/ 0 h 962"/>
                <a:gd name="T40" fmla="*/ 2147483647 w 1109"/>
                <a:gd name="T41" fmla="*/ 2147483647 h 962"/>
                <a:gd name="T42" fmla="*/ 2147483647 w 1109"/>
                <a:gd name="T43" fmla="*/ 2147483647 h 962"/>
                <a:gd name="T44" fmla="*/ 2147483647 w 1109"/>
                <a:gd name="T45" fmla="*/ 2147483647 h 962"/>
                <a:gd name="T46" fmla="*/ 2147483647 w 1109"/>
                <a:gd name="T47" fmla="*/ 2147483647 h 962"/>
                <a:gd name="T48" fmla="*/ 2147483647 w 1109"/>
                <a:gd name="T49" fmla="*/ 2147483647 h 962"/>
                <a:gd name="T50" fmla="*/ 2147483647 w 1109"/>
                <a:gd name="T51" fmla="*/ 2147483647 h 962"/>
                <a:gd name="T52" fmla="*/ 2147483647 w 1109"/>
                <a:gd name="T53" fmla="*/ 2147483647 h 962"/>
                <a:gd name="T54" fmla="*/ 2147483647 w 1109"/>
                <a:gd name="T55" fmla="*/ 2147483647 h 962"/>
                <a:gd name="T56" fmla="*/ 2147483647 w 1109"/>
                <a:gd name="T57" fmla="*/ 2147483647 h 962"/>
                <a:gd name="T58" fmla="*/ 2147483647 w 1109"/>
                <a:gd name="T59" fmla="*/ 2147483647 h 962"/>
                <a:gd name="T60" fmla="*/ 2147483647 w 1109"/>
                <a:gd name="T61" fmla="*/ 2147483647 h 96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109"/>
                <a:gd name="T94" fmla="*/ 0 h 962"/>
                <a:gd name="T95" fmla="*/ 1109 w 1109"/>
                <a:gd name="T96" fmla="*/ 962 h 96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109" h="962">
                  <a:moveTo>
                    <a:pt x="246" y="959"/>
                  </a:moveTo>
                  <a:lnTo>
                    <a:pt x="839" y="961"/>
                  </a:lnTo>
                  <a:lnTo>
                    <a:pt x="934" y="786"/>
                  </a:lnTo>
                  <a:lnTo>
                    <a:pt x="1023" y="611"/>
                  </a:lnTo>
                  <a:lnTo>
                    <a:pt x="1108" y="429"/>
                  </a:lnTo>
                  <a:lnTo>
                    <a:pt x="930" y="539"/>
                  </a:lnTo>
                  <a:lnTo>
                    <a:pt x="885" y="471"/>
                  </a:lnTo>
                  <a:lnTo>
                    <a:pt x="837" y="406"/>
                  </a:lnTo>
                  <a:lnTo>
                    <a:pt x="783" y="344"/>
                  </a:lnTo>
                  <a:lnTo>
                    <a:pt x="724" y="287"/>
                  </a:lnTo>
                  <a:lnTo>
                    <a:pt x="663" y="235"/>
                  </a:lnTo>
                  <a:lnTo>
                    <a:pt x="598" y="188"/>
                  </a:lnTo>
                  <a:lnTo>
                    <a:pt x="530" y="145"/>
                  </a:lnTo>
                  <a:lnTo>
                    <a:pt x="460" y="107"/>
                  </a:lnTo>
                  <a:lnTo>
                    <a:pt x="387" y="75"/>
                  </a:lnTo>
                  <a:lnTo>
                    <a:pt x="311" y="48"/>
                  </a:lnTo>
                  <a:lnTo>
                    <a:pt x="236" y="27"/>
                  </a:lnTo>
                  <a:lnTo>
                    <a:pt x="158" y="12"/>
                  </a:lnTo>
                  <a:lnTo>
                    <a:pt x="79" y="2"/>
                  </a:lnTo>
                  <a:lnTo>
                    <a:pt x="0" y="0"/>
                  </a:lnTo>
                  <a:lnTo>
                    <a:pt x="210" y="277"/>
                  </a:lnTo>
                  <a:lnTo>
                    <a:pt x="80" y="601"/>
                  </a:lnTo>
                  <a:lnTo>
                    <a:pt x="134" y="614"/>
                  </a:lnTo>
                  <a:lnTo>
                    <a:pt x="186" y="631"/>
                  </a:lnTo>
                  <a:lnTo>
                    <a:pt x="236" y="654"/>
                  </a:lnTo>
                  <a:lnTo>
                    <a:pt x="283" y="681"/>
                  </a:lnTo>
                  <a:lnTo>
                    <a:pt x="328" y="715"/>
                  </a:lnTo>
                  <a:lnTo>
                    <a:pt x="370" y="752"/>
                  </a:lnTo>
                  <a:lnTo>
                    <a:pt x="408" y="792"/>
                  </a:lnTo>
                  <a:lnTo>
                    <a:pt x="446" y="837"/>
                  </a:lnTo>
                  <a:lnTo>
                    <a:pt x="246" y="959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 sz="1400">
                <a:solidFill>
                  <a:schemeClr val="bg2"/>
                </a:solidFill>
              </a:endParaRPr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5CB5332A-8412-144E-890E-79170710B5FE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706247" y="3098917"/>
              <a:ext cx="1531273" cy="1709737"/>
            </a:xfrm>
            <a:custGeom>
              <a:avLst/>
              <a:gdLst>
                <a:gd name="T0" fmla="*/ 2147483647 w 866"/>
                <a:gd name="T1" fmla="*/ 0 h 1055"/>
                <a:gd name="T2" fmla="*/ 0 w 866"/>
                <a:gd name="T3" fmla="*/ 2147483647 h 1055"/>
                <a:gd name="T4" fmla="*/ 2147483647 w 866"/>
                <a:gd name="T5" fmla="*/ 2147483647 h 1055"/>
                <a:gd name="T6" fmla="*/ 2147483647 w 866"/>
                <a:gd name="T7" fmla="*/ 2147483647 h 1055"/>
                <a:gd name="T8" fmla="*/ 2147483647 w 866"/>
                <a:gd name="T9" fmla="*/ 2147483647 h 1055"/>
                <a:gd name="T10" fmla="*/ 2147483647 w 866"/>
                <a:gd name="T11" fmla="*/ 2147483647 h 1055"/>
                <a:gd name="T12" fmla="*/ 2147483647 w 866"/>
                <a:gd name="T13" fmla="*/ 2147483647 h 1055"/>
                <a:gd name="T14" fmla="*/ 2147483647 w 866"/>
                <a:gd name="T15" fmla="*/ 2147483647 h 1055"/>
                <a:gd name="T16" fmla="*/ 2147483647 w 866"/>
                <a:gd name="T17" fmla="*/ 2147483647 h 1055"/>
                <a:gd name="T18" fmla="*/ 2147483647 w 866"/>
                <a:gd name="T19" fmla="*/ 2147483647 h 1055"/>
                <a:gd name="T20" fmla="*/ 2147483647 w 866"/>
                <a:gd name="T21" fmla="*/ 2147483647 h 1055"/>
                <a:gd name="T22" fmla="*/ 2147483647 w 866"/>
                <a:gd name="T23" fmla="*/ 2147483647 h 1055"/>
                <a:gd name="T24" fmla="*/ 2147483647 w 866"/>
                <a:gd name="T25" fmla="*/ 2147483647 h 1055"/>
                <a:gd name="T26" fmla="*/ 2147483647 w 866"/>
                <a:gd name="T27" fmla="*/ 2147483647 h 1055"/>
                <a:gd name="T28" fmla="*/ 2147483647 w 866"/>
                <a:gd name="T29" fmla="*/ 2147483647 h 1055"/>
                <a:gd name="T30" fmla="*/ 2147483647 w 866"/>
                <a:gd name="T31" fmla="*/ 2147483647 h 1055"/>
                <a:gd name="T32" fmla="*/ 2147483647 w 866"/>
                <a:gd name="T33" fmla="*/ 2147483647 h 1055"/>
                <a:gd name="T34" fmla="*/ 2147483647 w 866"/>
                <a:gd name="T35" fmla="*/ 2147483647 h 1055"/>
                <a:gd name="T36" fmla="*/ 2147483647 w 866"/>
                <a:gd name="T37" fmla="*/ 2147483647 h 1055"/>
                <a:gd name="T38" fmla="*/ 2147483647 w 866"/>
                <a:gd name="T39" fmla="*/ 2147483647 h 1055"/>
                <a:gd name="T40" fmla="*/ 2147483647 w 866"/>
                <a:gd name="T41" fmla="*/ 2147483647 h 1055"/>
                <a:gd name="T42" fmla="*/ 2147483647 w 866"/>
                <a:gd name="T43" fmla="*/ 2147483647 h 1055"/>
                <a:gd name="T44" fmla="*/ 2147483647 w 866"/>
                <a:gd name="T45" fmla="*/ 2147483647 h 1055"/>
                <a:gd name="T46" fmla="*/ 2147483647 w 866"/>
                <a:gd name="T47" fmla="*/ 2147483647 h 1055"/>
                <a:gd name="T48" fmla="*/ 2147483647 w 866"/>
                <a:gd name="T49" fmla="*/ 2147483647 h 1055"/>
                <a:gd name="T50" fmla="*/ 2147483647 w 866"/>
                <a:gd name="T51" fmla="*/ 0 h 105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866"/>
                <a:gd name="T79" fmla="*/ 0 h 1055"/>
                <a:gd name="T80" fmla="*/ 866 w 866"/>
                <a:gd name="T81" fmla="*/ 1055 h 105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866" h="1055">
                  <a:moveTo>
                    <a:pt x="571" y="0"/>
                  </a:moveTo>
                  <a:lnTo>
                    <a:pt x="0" y="1"/>
                  </a:lnTo>
                  <a:lnTo>
                    <a:pt x="178" y="111"/>
                  </a:lnTo>
                  <a:lnTo>
                    <a:pt x="153" y="187"/>
                  </a:lnTo>
                  <a:lnTo>
                    <a:pt x="130" y="264"/>
                  </a:lnTo>
                  <a:lnTo>
                    <a:pt x="113" y="343"/>
                  </a:lnTo>
                  <a:lnTo>
                    <a:pt x="100" y="423"/>
                  </a:lnTo>
                  <a:lnTo>
                    <a:pt x="94" y="504"/>
                  </a:lnTo>
                  <a:lnTo>
                    <a:pt x="93" y="583"/>
                  </a:lnTo>
                  <a:lnTo>
                    <a:pt x="95" y="664"/>
                  </a:lnTo>
                  <a:lnTo>
                    <a:pt x="104" y="744"/>
                  </a:lnTo>
                  <a:lnTo>
                    <a:pt x="118" y="824"/>
                  </a:lnTo>
                  <a:lnTo>
                    <a:pt x="136" y="903"/>
                  </a:lnTo>
                  <a:lnTo>
                    <a:pt x="159" y="979"/>
                  </a:lnTo>
                  <a:lnTo>
                    <a:pt x="189" y="1054"/>
                  </a:lnTo>
                  <a:lnTo>
                    <a:pt x="412" y="766"/>
                  </a:lnTo>
                  <a:lnTo>
                    <a:pt x="702" y="816"/>
                  </a:lnTo>
                  <a:lnTo>
                    <a:pt x="681" y="760"/>
                  </a:lnTo>
                  <a:lnTo>
                    <a:pt x="666" y="705"/>
                  </a:lnTo>
                  <a:lnTo>
                    <a:pt x="658" y="647"/>
                  </a:lnTo>
                  <a:lnTo>
                    <a:pt x="652" y="588"/>
                  </a:lnTo>
                  <a:lnTo>
                    <a:pt x="652" y="529"/>
                  </a:lnTo>
                  <a:lnTo>
                    <a:pt x="660" y="470"/>
                  </a:lnTo>
                  <a:lnTo>
                    <a:pt x="672" y="413"/>
                  </a:lnTo>
                  <a:lnTo>
                    <a:pt x="865" y="531"/>
                  </a:lnTo>
                  <a:lnTo>
                    <a:pt x="571" y="0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 w="57150" cap="rnd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676877" name="Rectangle 12"/>
          <p:cNvSpPr>
            <a:spLocks noChangeArrowheads="1"/>
          </p:cNvSpPr>
          <p:nvPr/>
        </p:nvSpPr>
        <p:spPr bwMode="blackWhite">
          <a:xfrm>
            <a:off x="3151675" y="3760970"/>
            <a:ext cx="1400660" cy="46782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87400">
              <a:lnSpc>
                <a:spcPct val="95000"/>
              </a:lnSpc>
              <a:spcBef>
                <a:spcPct val="80000"/>
              </a:spcBef>
              <a:buClr>
                <a:schemeClr val="tx1"/>
              </a:buClr>
            </a:pPr>
            <a:r>
              <a:rPr lang="en-GB" sz="1600" b="1" dirty="0" err="1">
                <a:solidFill>
                  <a:srgbClr val="C00000"/>
                </a:solidFill>
              </a:rPr>
              <a:t>S</a:t>
            </a:r>
            <a:r>
              <a:rPr lang="en-GB" sz="1600" b="1" dirty="0" err="1" smtClean="0">
                <a:solidFill>
                  <a:srgbClr val="C00000"/>
                </a:solidFill>
              </a:rPr>
              <a:t>ätta</a:t>
            </a:r>
            <a:r>
              <a:rPr lang="en-GB" sz="1600" b="1" dirty="0" smtClean="0">
                <a:solidFill>
                  <a:srgbClr val="C00000"/>
                </a:solidFill>
              </a:rPr>
              <a:t> </a:t>
            </a:r>
            <a:r>
              <a:rPr lang="en-GB" sz="1600" b="1" dirty="0" err="1" smtClean="0">
                <a:solidFill>
                  <a:srgbClr val="C00000"/>
                </a:solidFill>
              </a:rPr>
              <a:t>scenen</a:t>
            </a:r>
            <a:r>
              <a:rPr lang="en-GB" sz="1600" b="1" dirty="0" smtClean="0">
                <a:solidFill>
                  <a:srgbClr val="C00000"/>
                </a:solidFill>
              </a:rPr>
              <a:t> </a:t>
            </a:r>
            <a:r>
              <a:rPr lang="en-GB" sz="1600" b="1" dirty="0" err="1" smtClean="0">
                <a:solidFill>
                  <a:srgbClr val="C00000"/>
                </a:solidFill>
              </a:rPr>
              <a:t>och</a:t>
            </a:r>
            <a:r>
              <a:rPr lang="en-GB" sz="1600" b="1" dirty="0" smtClean="0">
                <a:solidFill>
                  <a:srgbClr val="C00000"/>
                </a:solidFill>
              </a:rPr>
              <a:t> </a:t>
            </a:r>
            <a:r>
              <a:rPr lang="en-GB" sz="1600" b="1" dirty="0" err="1" smtClean="0">
                <a:solidFill>
                  <a:srgbClr val="C00000"/>
                </a:solidFill>
              </a:rPr>
              <a:t>utmaningen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blackWhite">
          <a:xfrm>
            <a:off x="3843102" y="5297271"/>
            <a:ext cx="1404974" cy="46782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87400">
              <a:lnSpc>
                <a:spcPct val="95000"/>
              </a:lnSpc>
              <a:spcBef>
                <a:spcPct val="80000"/>
              </a:spcBef>
              <a:buClr>
                <a:schemeClr val="tx1"/>
              </a:buClr>
            </a:pPr>
            <a:r>
              <a:rPr lang="en-GB" sz="1600" b="1" dirty="0" err="1" smtClean="0">
                <a:solidFill>
                  <a:srgbClr val="C00000"/>
                </a:solidFill>
              </a:rPr>
              <a:t>Utforska</a:t>
            </a:r>
            <a:r>
              <a:rPr lang="en-GB" sz="1600" b="1" dirty="0" smtClean="0">
                <a:solidFill>
                  <a:srgbClr val="C00000"/>
                </a:solidFill>
              </a:rPr>
              <a:t> med </a:t>
            </a:r>
            <a:r>
              <a:rPr lang="en-GB" sz="1600" b="1" dirty="0" err="1" smtClean="0">
                <a:solidFill>
                  <a:srgbClr val="C00000"/>
                </a:solidFill>
              </a:rPr>
              <a:t>hjälp</a:t>
            </a:r>
            <a:r>
              <a:rPr lang="en-GB" sz="1600" b="1" dirty="0" smtClean="0">
                <a:solidFill>
                  <a:srgbClr val="C00000"/>
                </a:solidFill>
              </a:rPr>
              <a:t> </a:t>
            </a:r>
            <a:r>
              <a:rPr lang="en-GB" sz="1600" b="1" dirty="0" err="1" smtClean="0">
                <a:solidFill>
                  <a:srgbClr val="C00000"/>
                </a:solidFill>
              </a:rPr>
              <a:t>av</a:t>
            </a:r>
            <a:r>
              <a:rPr lang="en-GB" sz="1600" b="1" dirty="0" smtClean="0">
                <a:solidFill>
                  <a:srgbClr val="C00000"/>
                </a:solidFill>
              </a:rPr>
              <a:t> </a:t>
            </a:r>
            <a:r>
              <a:rPr lang="en-GB" sz="1600" b="1" dirty="0" err="1" smtClean="0">
                <a:solidFill>
                  <a:srgbClr val="C00000"/>
                </a:solidFill>
              </a:rPr>
              <a:t>teori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blackWhite">
          <a:xfrm>
            <a:off x="6267824" y="5330562"/>
            <a:ext cx="1509491" cy="46782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87400">
              <a:lnSpc>
                <a:spcPct val="95000"/>
              </a:lnSpc>
              <a:spcBef>
                <a:spcPct val="80000"/>
              </a:spcBef>
              <a:buClr>
                <a:schemeClr val="tx1"/>
              </a:buClr>
            </a:pPr>
            <a:r>
              <a:rPr lang="en-GB" sz="1600" b="1" dirty="0" err="1" smtClean="0">
                <a:solidFill>
                  <a:srgbClr val="C00000"/>
                </a:solidFill>
              </a:rPr>
              <a:t>Tillföra</a:t>
            </a:r>
            <a:r>
              <a:rPr lang="en-GB" sz="1600" b="1" dirty="0" smtClean="0">
                <a:solidFill>
                  <a:srgbClr val="C00000"/>
                </a:solidFill>
              </a:rPr>
              <a:t> </a:t>
            </a:r>
            <a:r>
              <a:rPr lang="en-GB" sz="1600" b="1" dirty="0" err="1" smtClean="0">
                <a:solidFill>
                  <a:srgbClr val="C00000"/>
                </a:solidFill>
              </a:rPr>
              <a:t>praktiska</a:t>
            </a:r>
            <a:r>
              <a:rPr lang="en-GB" sz="1600" b="1" dirty="0">
                <a:solidFill>
                  <a:srgbClr val="C00000"/>
                </a:solidFill>
              </a:rPr>
              <a:t> </a:t>
            </a:r>
            <a:r>
              <a:rPr lang="en-GB" sz="1600" b="1" dirty="0" err="1" smtClean="0">
                <a:solidFill>
                  <a:srgbClr val="C00000"/>
                </a:solidFill>
              </a:rPr>
              <a:t>erfarenheter</a:t>
            </a:r>
            <a:endParaRPr lang="en-GB" sz="1600" b="1" dirty="0" smtClean="0">
              <a:solidFill>
                <a:srgbClr val="C00000"/>
              </a:solidFill>
            </a:endParaRPr>
          </a:p>
        </p:txBody>
      </p:sp>
      <p:sp>
        <p:nvSpPr>
          <p:cNvPr id="26" name="Rectangle 12"/>
          <p:cNvSpPr>
            <a:spLocks noChangeArrowheads="1"/>
          </p:cNvSpPr>
          <p:nvPr/>
        </p:nvSpPr>
        <p:spPr bwMode="blackWhite">
          <a:xfrm>
            <a:off x="7020232" y="3750767"/>
            <a:ext cx="1549354" cy="46782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87400">
              <a:lnSpc>
                <a:spcPct val="95000"/>
              </a:lnSpc>
              <a:spcBef>
                <a:spcPct val="80000"/>
              </a:spcBef>
              <a:buClr>
                <a:schemeClr val="tx1"/>
              </a:buClr>
            </a:pPr>
            <a:r>
              <a:rPr lang="en-GB" sz="1600" b="1" dirty="0" err="1" smtClean="0">
                <a:solidFill>
                  <a:srgbClr val="C00000"/>
                </a:solidFill>
              </a:rPr>
              <a:t>Diskutera</a:t>
            </a:r>
            <a:r>
              <a:rPr lang="en-GB" sz="1600" b="1" dirty="0" smtClean="0">
                <a:solidFill>
                  <a:srgbClr val="C00000"/>
                </a:solidFill>
              </a:rPr>
              <a:t> </a:t>
            </a:r>
            <a:r>
              <a:rPr lang="en-GB" sz="1600" b="1" dirty="0" err="1" smtClean="0">
                <a:solidFill>
                  <a:srgbClr val="C00000"/>
                </a:solidFill>
              </a:rPr>
              <a:t>en</a:t>
            </a:r>
            <a:r>
              <a:rPr lang="en-GB" sz="1600" b="1" dirty="0" smtClean="0">
                <a:solidFill>
                  <a:srgbClr val="C00000"/>
                </a:solidFill>
              </a:rPr>
              <a:t> </a:t>
            </a:r>
            <a:r>
              <a:rPr lang="en-GB" sz="1600" b="1" dirty="0" err="1" smtClean="0">
                <a:solidFill>
                  <a:srgbClr val="C00000"/>
                </a:solidFill>
              </a:rPr>
              <a:t>handlingsstrategi</a:t>
            </a:r>
            <a:endParaRPr lang="en-GB" sz="1600" b="1" dirty="0" smtClean="0">
              <a:solidFill>
                <a:srgbClr val="C00000"/>
              </a:solidFill>
            </a:endParaRPr>
          </a:p>
        </p:txBody>
      </p:sp>
      <p:sp>
        <p:nvSpPr>
          <p:cNvPr id="27" name="Rektangel 26"/>
          <p:cNvSpPr/>
          <p:nvPr/>
        </p:nvSpPr>
        <p:spPr>
          <a:xfrm>
            <a:off x="0" y="-89452"/>
            <a:ext cx="12192000" cy="3478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855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 bwMode="auto">
          <a:xfrm>
            <a:off x="1370750" y="957472"/>
            <a:ext cx="10064816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sv-SE" sz="5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ktangel 8"/>
          <p:cNvSpPr/>
          <p:nvPr/>
        </p:nvSpPr>
        <p:spPr>
          <a:xfrm>
            <a:off x="0" y="-89452"/>
            <a:ext cx="12192000" cy="34786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Content Placeholder 6"/>
          <p:cNvSpPr>
            <a:spLocks noGrp="1"/>
          </p:cNvSpPr>
          <p:nvPr>
            <p:ph sz="half" idx="1"/>
          </p:nvPr>
        </p:nvSpPr>
        <p:spPr>
          <a:xfrm>
            <a:off x="1474072" y="2451865"/>
            <a:ext cx="4862720" cy="3583176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3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Finns alltid problem att lösa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3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Ständiga utvecklingsinsatser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3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Ofta händer inte så mycket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sz="32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arenR"/>
            </a:pPr>
            <a:r>
              <a:rPr lang="sv-SE" sz="3200" dirty="0">
                <a:solidFill>
                  <a:schemeClr val="bg1"/>
                </a:solidFill>
                <a:latin typeface="Arial Narrow" panose="020B0606020202030204" pitchFamily="34" charset="0"/>
              </a:rPr>
              <a:t>Lösningen inte </a:t>
            </a:r>
            <a:r>
              <a:rPr lang="sv-SE" sz="3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optimal</a:t>
            </a:r>
            <a:endParaRPr lang="sv-SE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arenR"/>
            </a:pPr>
            <a:r>
              <a:rPr lang="sv-SE" sz="3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Bristande implementering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arenR"/>
            </a:pPr>
            <a:r>
              <a:rPr lang="sv-SE" sz="35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Missförstår problemen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arenR"/>
            </a:pPr>
            <a:endParaRPr lang="sv-SE" sz="35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sz="32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sv-SE" sz="32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sv-SE" sz="32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ubrik 1"/>
          <p:cNvSpPr txBox="1">
            <a:spLocks/>
          </p:cNvSpPr>
          <p:nvPr/>
        </p:nvSpPr>
        <p:spPr bwMode="auto">
          <a:xfrm>
            <a:off x="1301176" y="761964"/>
            <a:ext cx="10064816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sv-SE" sz="5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ubrik 1"/>
          <p:cNvSpPr txBox="1">
            <a:spLocks/>
          </p:cNvSpPr>
          <p:nvPr/>
        </p:nvSpPr>
        <p:spPr bwMode="auto">
          <a:xfrm>
            <a:off x="1301176" y="909332"/>
            <a:ext cx="10064816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sv-SE" sz="54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Förbättring är lättare sagt än gjort</a:t>
            </a:r>
            <a:endParaRPr lang="sv-SE" sz="5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/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564" y="2451864"/>
            <a:ext cx="4303645" cy="358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40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9650" y="373369"/>
            <a:ext cx="11484864" cy="1425600"/>
          </a:xfrm>
        </p:spPr>
        <p:txBody>
          <a:bodyPr>
            <a:normAutofit/>
          </a:bodyPr>
          <a:lstStyle/>
          <a:p>
            <a:r>
              <a:rPr lang="sv-SE" sz="5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Huvudmän med stora utmaningar</a:t>
            </a:r>
            <a:endParaRPr lang="en-US" sz="4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ktangel 8"/>
          <p:cNvSpPr/>
          <p:nvPr/>
        </p:nvSpPr>
        <p:spPr>
          <a:xfrm>
            <a:off x="0" y="-89452"/>
            <a:ext cx="12192000" cy="34786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690" y="2075584"/>
            <a:ext cx="9882909" cy="4359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4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 bwMode="auto">
          <a:xfrm>
            <a:off x="1301176" y="652635"/>
            <a:ext cx="10064816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sv-SE" sz="54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Två olika typer av problembilder</a:t>
            </a:r>
            <a:endParaRPr lang="sv-SE" sz="5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ktangel 8"/>
          <p:cNvSpPr/>
          <p:nvPr/>
        </p:nvSpPr>
        <p:spPr>
          <a:xfrm>
            <a:off x="0" y="-89452"/>
            <a:ext cx="12192000" cy="34786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TextBox 2"/>
          <p:cNvSpPr txBox="1"/>
          <p:nvPr/>
        </p:nvSpPr>
        <p:spPr>
          <a:xfrm>
            <a:off x="2371509" y="6410945"/>
            <a:ext cx="61742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/>
              <a:t>(</a:t>
            </a:r>
            <a:r>
              <a:rPr lang="sv-SE" sz="1600" dirty="0" smtClean="0"/>
              <a:t>se t ex  </a:t>
            </a:r>
            <a:r>
              <a:rPr lang="sv-SE" sz="1600" dirty="0" err="1" smtClean="0"/>
              <a:t>Rittel</a:t>
            </a:r>
            <a:r>
              <a:rPr lang="sv-SE" sz="1600" dirty="0" smtClean="0"/>
              <a:t> &amp; Webber 1973; </a:t>
            </a:r>
            <a:r>
              <a:rPr lang="sv-SE" sz="1600" dirty="0" err="1" smtClean="0"/>
              <a:t>Agurén</a:t>
            </a:r>
            <a:r>
              <a:rPr lang="sv-SE" sz="1600" dirty="0" smtClean="0"/>
              <a:t> 2016; Lundgren &amp; Rogberg 2021)</a:t>
            </a:r>
            <a:endParaRPr lang="sv-SE" sz="1600" dirty="0"/>
          </a:p>
        </p:txBody>
      </p:sp>
      <p:sp>
        <p:nvSpPr>
          <p:cNvPr id="11" name="Content Placeholder 6"/>
          <p:cNvSpPr>
            <a:spLocks noGrp="1"/>
          </p:cNvSpPr>
          <p:nvPr>
            <p:ph sz="half" idx="1"/>
          </p:nvPr>
        </p:nvSpPr>
        <p:spPr>
          <a:xfrm>
            <a:off x="5708073" y="1842190"/>
            <a:ext cx="4252747" cy="3583176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v-SE" sz="2000" b="1" u="sng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SVÅRBEMÄSTRADE PROBLEM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sz="18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18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Det är svårt att ringa in och enas om </a:t>
            </a:r>
            <a:r>
              <a:rPr lang="sv-SE" sz="1800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ett</a:t>
            </a:r>
            <a:r>
              <a:rPr lang="sv-SE" sz="18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problem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sz="1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18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Utmaning – skapa arenor för förbättringsarbete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sz="18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18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Ett framväxande fokus behöver accepteras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sz="1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18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Insatserna behöver som regel vara unika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sz="1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18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Tidigare erfarenheter kan sällan användas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sz="18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sz="32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sv-SE" sz="32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sv-SE" sz="32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Content Placeholder 6"/>
          <p:cNvSpPr txBox="1">
            <a:spLocks/>
          </p:cNvSpPr>
          <p:nvPr/>
        </p:nvSpPr>
        <p:spPr>
          <a:xfrm>
            <a:off x="1454965" y="1855580"/>
            <a:ext cx="3902126" cy="3583176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sv-SE" sz="2000" b="1" u="sng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LÄTTHANTERADE PROBLEM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sv-SE" sz="18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18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Det går att ringa in och enas om </a:t>
            </a:r>
            <a:r>
              <a:rPr lang="sv-SE" sz="1800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ett</a:t>
            </a:r>
            <a:r>
              <a:rPr lang="sv-SE" sz="18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problem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sv-SE" sz="1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18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Utmaning – att identifiera en lämplig lösning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sv-SE" sz="1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18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En framväxande plan behöver accepteras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sv-SE" sz="1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18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Insatserna behöver i regel inte vara unika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sv-SE" sz="1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v-SE" sz="18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Tidigare erfarenheter kan ofta användas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sv-SE" sz="32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30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8"/>
          <p:cNvSpPr/>
          <p:nvPr/>
        </p:nvSpPr>
        <p:spPr>
          <a:xfrm>
            <a:off x="0" y="-89452"/>
            <a:ext cx="12192000" cy="34786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ktangel 4"/>
          <p:cNvSpPr/>
          <p:nvPr/>
        </p:nvSpPr>
        <p:spPr>
          <a:xfrm>
            <a:off x="1" y="272803"/>
            <a:ext cx="6110615" cy="332135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ktangel 6"/>
          <p:cNvSpPr/>
          <p:nvPr/>
        </p:nvSpPr>
        <p:spPr>
          <a:xfrm>
            <a:off x="6099862" y="3582821"/>
            <a:ext cx="6047772" cy="332135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ktangel 7"/>
          <p:cNvSpPr/>
          <p:nvPr/>
        </p:nvSpPr>
        <p:spPr>
          <a:xfrm>
            <a:off x="-309" y="3566393"/>
            <a:ext cx="6110615" cy="332135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ktangel 8"/>
          <p:cNvSpPr/>
          <p:nvPr/>
        </p:nvSpPr>
        <p:spPr>
          <a:xfrm>
            <a:off x="6099862" y="258416"/>
            <a:ext cx="6048081" cy="332135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/>
          <p:cNvSpPr txBox="1"/>
          <p:nvPr/>
        </p:nvSpPr>
        <p:spPr>
          <a:xfrm>
            <a:off x="7614914" y="4676092"/>
            <a:ext cx="3290832" cy="1101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 dirty="0" smtClean="0"/>
              <a:t>Okänd lösning</a:t>
            </a:r>
          </a:p>
          <a:p>
            <a:r>
              <a:rPr lang="sv-SE" sz="2000" b="1" dirty="0"/>
              <a:t>K</a:t>
            </a:r>
            <a:r>
              <a:rPr lang="sv-SE" sz="2000" b="1" dirty="0" smtClean="0"/>
              <a:t>änt problem</a:t>
            </a:r>
            <a:endParaRPr lang="en-US" sz="2000" b="1" dirty="0"/>
          </a:p>
        </p:txBody>
      </p:sp>
      <p:sp>
        <p:nvSpPr>
          <p:cNvPr id="11" name="textruta 10"/>
          <p:cNvSpPr txBox="1"/>
          <p:nvPr/>
        </p:nvSpPr>
        <p:spPr>
          <a:xfrm>
            <a:off x="1646905" y="1695067"/>
            <a:ext cx="3460019" cy="1101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 dirty="0" smtClean="0"/>
              <a:t>Känd lösning</a:t>
            </a:r>
          </a:p>
          <a:p>
            <a:r>
              <a:rPr lang="sv-SE" sz="2000" b="1" dirty="0" smtClean="0"/>
              <a:t>Okänt problem</a:t>
            </a:r>
            <a:endParaRPr lang="en-US" sz="2000" b="1" dirty="0"/>
          </a:p>
        </p:txBody>
      </p:sp>
      <p:sp>
        <p:nvSpPr>
          <p:cNvPr id="12" name="textruta 11"/>
          <p:cNvSpPr txBox="1"/>
          <p:nvPr/>
        </p:nvSpPr>
        <p:spPr>
          <a:xfrm>
            <a:off x="1646905" y="4733039"/>
            <a:ext cx="3158980" cy="1101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 dirty="0" smtClean="0"/>
              <a:t>Känd lösning</a:t>
            </a:r>
          </a:p>
          <a:p>
            <a:r>
              <a:rPr lang="sv-SE" sz="2000" b="1" dirty="0"/>
              <a:t>K</a:t>
            </a:r>
            <a:r>
              <a:rPr lang="sv-SE" sz="2000" b="1" dirty="0" smtClean="0"/>
              <a:t>änt problem</a:t>
            </a:r>
            <a:endParaRPr lang="en-US" sz="2000" b="1" dirty="0"/>
          </a:p>
        </p:txBody>
      </p:sp>
      <p:sp>
        <p:nvSpPr>
          <p:cNvPr id="13" name="textruta 12"/>
          <p:cNvSpPr txBox="1"/>
          <p:nvPr/>
        </p:nvSpPr>
        <p:spPr>
          <a:xfrm>
            <a:off x="7614914" y="1695067"/>
            <a:ext cx="3460019" cy="1101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 dirty="0" smtClean="0"/>
              <a:t>Okänd lösning</a:t>
            </a:r>
          </a:p>
          <a:p>
            <a:r>
              <a:rPr lang="sv-SE" sz="2000" b="1" dirty="0" smtClean="0"/>
              <a:t>Okänt problem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1622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 bwMode="auto">
          <a:xfrm>
            <a:off x="1370750" y="957472"/>
            <a:ext cx="10064816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sv-SE" sz="5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ktangel 8"/>
          <p:cNvSpPr/>
          <p:nvPr/>
        </p:nvSpPr>
        <p:spPr>
          <a:xfrm>
            <a:off x="0" y="-89452"/>
            <a:ext cx="12192000" cy="34786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Content Placeholder 6"/>
          <p:cNvSpPr>
            <a:spLocks noGrp="1"/>
          </p:cNvSpPr>
          <p:nvPr>
            <p:ph sz="half" idx="1"/>
          </p:nvPr>
        </p:nvSpPr>
        <p:spPr>
          <a:xfrm>
            <a:off x="6567053" y="2617774"/>
            <a:ext cx="4485762" cy="3062590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sz="20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Väsentliga för verksamheten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sz="24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Svåra att ringa in och definiera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sz="24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G</a:t>
            </a:r>
            <a:r>
              <a:rPr lang="sv-SE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emensam lösning</a:t>
            </a:r>
            <a:r>
              <a:rPr lang="sv-SE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sv-SE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utmanande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sz="24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sz="32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sv-SE" sz="32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sv-SE" sz="32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ubrik 1"/>
          <p:cNvSpPr txBox="1">
            <a:spLocks/>
          </p:cNvSpPr>
          <p:nvPr/>
        </p:nvSpPr>
        <p:spPr bwMode="auto">
          <a:xfrm>
            <a:off x="1301176" y="761964"/>
            <a:ext cx="10064816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sv-SE" sz="5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ubrik 1"/>
          <p:cNvSpPr txBox="1">
            <a:spLocks/>
          </p:cNvSpPr>
          <p:nvPr/>
        </p:nvSpPr>
        <p:spPr bwMode="auto">
          <a:xfrm>
            <a:off x="1301176" y="713823"/>
            <a:ext cx="10699019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sv-SE" sz="54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Ta höjd för svårbemästrade problem</a:t>
            </a:r>
            <a:endParaRPr lang="sv-SE" sz="5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2" name="Bildobjekt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707" y="2451864"/>
            <a:ext cx="4375620" cy="322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6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 bwMode="auto">
          <a:xfrm>
            <a:off x="1370750" y="957472"/>
            <a:ext cx="10064816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sv-SE" sz="5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ktangel 8"/>
          <p:cNvSpPr/>
          <p:nvPr/>
        </p:nvSpPr>
        <p:spPr>
          <a:xfrm>
            <a:off x="0" y="-89452"/>
            <a:ext cx="12192000" cy="34786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ubrik 1"/>
          <p:cNvSpPr txBox="1">
            <a:spLocks/>
          </p:cNvSpPr>
          <p:nvPr/>
        </p:nvSpPr>
        <p:spPr bwMode="auto">
          <a:xfrm>
            <a:off x="1301176" y="761964"/>
            <a:ext cx="10064816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sv-SE" sz="5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ubrik 1"/>
          <p:cNvSpPr txBox="1">
            <a:spLocks/>
          </p:cNvSpPr>
          <p:nvPr/>
        </p:nvSpPr>
        <p:spPr bwMode="auto">
          <a:xfrm>
            <a:off x="1301176" y="713823"/>
            <a:ext cx="10699019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sv-SE" sz="54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Lås oss fördjupa det aktuella </a:t>
            </a:r>
            <a:r>
              <a:rPr lang="sv-SE" sz="5400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caset</a:t>
            </a:r>
            <a:endParaRPr lang="sv-SE" sz="5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529" y="1800950"/>
            <a:ext cx="8054109" cy="452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93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 bwMode="auto">
          <a:xfrm>
            <a:off x="1280856" y="558764"/>
            <a:ext cx="10911144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sv-SE" sz="5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ktangel 8"/>
          <p:cNvSpPr/>
          <p:nvPr/>
        </p:nvSpPr>
        <p:spPr>
          <a:xfrm>
            <a:off x="0" y="-89452"/>
            <a:ext cx="12192000" cy="34786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ubrik 1"/>
          <p:cNvSpPr txBox="1">
            <a:spLocks/>
          </p:cNvSpPr>
          <p:nvPr/>
        </p:nvSpPr>
        <p:spPr bwMode="auto">
          <a:xfrm>
            <a:off x="1280856" y="582829"/>
            <a:ext cx="10911144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sv-SE" sz="54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Organisera för idag och imorgon</a:t>
            </a:r>
            <a:endParaRPr lang="sv-SE" sz="5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6" name="Grupp 5"/>
          <p:cNvGrpSpPr/>
          <p:nvPr/>
        </p:nvGrpSpPr>
        <p:grpSpPr>
          <a:xfrm>
            <a:off x="1660565" y="1779980"/>
            <a:ext cx="7695212" cy="3550723"/>
            <a:chOff x="2183079" y="2114883"/>
            <a:chExt cx="7695212" cy="3550723"/>
          </a:xfrm>
        </p:grpSpPr>
        <p:sp>
          <p:nvSpPr>
            <p:cNvPr id="8" name="Frihandsfigur 7"/>
            <p:cNvSpPr/>
            <p:nvPr/>
          </p:nvSpPr>
          <p:spPr>
            <a:xfrm>
              <a:off x="2183079" y="2114883"/>
              <a:ext cx="4455227" cy="3550723"/>
            </a:xfrm>
            <a:custGeom>
              <a:avLst/>
              <a:gdLst>
                <a:gd name="connsiteX0" fmla="*/ 0 w 2771622"/>
                <a:gd name="connsiteY0" fmla="*/ 1385811 h 2771622"/>
                <a:gd name="connsiteX1" fmla="*/ 1385811 w 2771622"/>
                <a:gd name="connsiteY1" fmla="*/ 0 h 2771622"/>
                <a:gd name="connsiteX2" fmla="*/ 2771622 w 2771622"/>
                <a:gd name="connsiteY2" fmla="*/ 1385811 h 2771622"/>
                <a:gd name="connsiteX3" fmla="*/ 1385811 w 2771622"/>
                <a:gd name="connsiteY3" fmla="*/ 2771622 h 2771622"/>
                <a:gd name="connsiteX4" fmla="*/ 0 w 2771622"/>
                <a:gd name="connsiteY4" fmla="*/ 1385811 h 2771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1622" h="2771622">
                  <a:moveTo>
                    <a:pt x="0" y="1385811"/>
                  </a:moveTo>
                  <a:cubicBezTo>
                    <a:pt x="0" y="620449"/>
                    <a:pt x="620449" y="0"/>
                    <a:pt x="1385811" y="0"/>
                  </a:cubicBezTo>
                  <a:cubicBezTo>
                    <a:pt x="2151173" y="0"/>
                    <a:pt x="2771622" y="620449"/>
                    <a:pt x="2771622" y="1385811"/>
                  </a:cubicBezTo>
                  <a:cubicBezTo>
                    <a:pt x="2771622" y="2151173"/>
                    <a:pt x="2151173" y="2771622"/>
                    <a:pt x="1385811" y="2771622"/>
                  </a:cubicBezTo>
                  <a:cubicBezTo>
                    <a:pt x="620449" y="2771622"/>
                    <a:pt x="0" y="2151173"/>
                    <a:pt x="0" y="1385811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69550" tIns="485033" rIns="369550" bIns="10393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2800" b="1" dirty="0" smtClean="0">
                <a:solidFill>
                  <a:srgbClr val="C00000"/>
                </a:solidFill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2800" b="1" dirty="0" smtClean="0"/>
                <a:t>Drifts-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2800" b="1" kern="1200" dirty="0" smtClean="0"/>
                <a:t>organisation</a:t>
              </a:r>
            </a:p>
          </p:txBody>
        </p:sp>
        <p:sp>
          <p:nvSpPr>
            <p:cNvPr id="9" name="Frihandsfigur 8"/>
            <p:cNvSpPr/>
            <p:nvPr/>
          </p:nvSpPr>
          <p:spPr>
            <a:xfrm>
              <a:off x="5423064" y="2114883"/>
              <a:ext cx="4455227" cy="3550723"/>
            </a:xfrm>
            <a:custGeom>
              <a:avLst/>
              <a:gdLst>
                <a:gd name="connsiteX0" fmla="*/ 0 w 2771622"/>
                <a:gd name="connsiteY0" fmla="*/ 1385811 h 2771622"/>
                <a:gd name="connsiteX1" fmla="*/ 1385811 w 2771622"/>
                <a:gd name="connsiteY1" fmla="*/ 0 h 2771622"/>
                <a:gd name="connsiteX2" fmla="*/ 2771622 w 2771622"/>
                <a:gd name="connsiteY2" fmla="*/ 1385811 h 2771622"/>
                <a:gd name="connsiteX3" fmla="*/ 1385811 w 2771622"/>
                <a:gd name="connsiteY3" fmla="*/ 2771622 h 2771622"/>
                <a:gd name="connsiteX4" fmla="*/ 0 w 2771622"/>
                <a:gd name="connsiteY4" fmla="*/ 1385811 h 2771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1622" h="2771622">
                  <a:moveTo>
                    <a:pt x="0" y="1385811"/>
                  </a:moveTo>
                  <a:cubicBezTo>
                    <a:pt x="0" y="620449"/>
                    <a:pt x="620449" y="0"/>
                    <a:pt x="1385811" y="0"/>
                  </a:cubicBezTo>
                  <a:cubicBezTo>
                    <a:pt x="2151173" y="0"/>
                    <a:pt x="2771622" y="620449"/>
                    <a:pt x="2771622" y="1385811"/>
                  </a:cubicBezTo>
                  <a:cubicBezTo>
                    <a:pt x="2771622" y="2151173"/>
                    <a:pt x="2151173" y="2771622"/>
                    <a:pt x="1385811" y="2771622"/>
                  </a:cubicBezTo>
                  <a:cubicBezTo>
                    <a:pt x="620449" y="2771622"/>
                    <a:pt x="0" y="2151173"/>
                    <a:pt x="0" y="1385811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69550" tIns="485033" rIns="369550" bIns="10393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2800" b="1" dirty="0" smtClean="0">
                <a:solidFill>
                  <a:srgbClr val="C00000"/>
                </a:solidFill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2800" b="1" dirty="0" smtClean="0"/>
                <a:t>Utvecklings-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2800" b="1" kern="1200" dirty="0" smtClean="0"/>
                <a:t>organisation</a:t>
              </a:r>
              <a:endParaRPr lang="sv-SE" sz="2000" b="1" kern="12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43254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 bwMode="auto">
          <a:xfrm>
            <a:off x="1211036" y="637710"/>
            <a:ext cx="10064816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sv-SE" sz="54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Dialog och flera förbättringsloopar</a:t>
            </a:r>
            <a:endParaRPr lang="sv-SE" sz="5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6751782" y="2200417"/>
            <a:ext cx="3768436" cy="398042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sv-SE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Iterativ problemlösning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sv-SE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v-SE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Lärandet sker i flera steg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sv-SE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v-SE" dirty="0">
                <a:solidFill>
                  <a:schemeClr val="bg1"/>
                </a:solidFill>
                <a:latin typeface="Arial Narrow" panose="020B0606020202030204" pitchFamily="34" charset="0"/>
              </a:rPr>
              <a:t>Dialogen är </a:t>
            </a:r>
            <a:r>
              <a:rPr lang="sv-SE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grundbulten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sv-SE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v-SE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Hålla i och ut och hålla bort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sv-SE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ktangel 8"/>
          <p:cNvSpPr/>
          <p:nvPr/>
        </p:nvSpPr>
        <p:spPr>
          <a:xfrm>
            <a:off x="0" y="-89452"/>
            <a:ext cx="12192000" cy="34786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grpSp>
        <p:nvGrpSpPr>
          <p:cNvPr id="6" name="Grupp 5"/>
          <p:cNvGrpSpPr/>
          <p:nvPr/>
        </p:nvGrpSpPr>
        <p:grpSpPr>
          <a:xfrm>
            <a:off x="0" y="2302995"/>
            <a:ext cx="6742545" cy="3719113"/>
            <a:chOff x="2720487" y="2299122"/>
            <a:chExt cx="6613601" cy="4093656"/>
          </a:xfrm>
          <a:solidFill>
            <a:srgbClr val="0070C0"/>
          </a:solidFill>
        </p:grpSpPr>
        <p:sp>
          <p:nvSpPr>
            <p:cNvPr id="8" name="Frihandsfigur 7"/>
            <p:cNvSpPr/>
            <p:nvPr/>
          </p:nvSpPr>
          <p:spPr>
            <a:xfrm>
              <a:off x="4628400" y="2828962"/>
              <a:ext cx="3095791" cy="309579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467152" y="302525"/>
                  </a:moveTo>
                  <a:arcTo wR="1547895" hR="1547895" stAng="18385949" swAng="1635412"/>
                </a:path>
              </a:pathLst>
            </a:custGeom>
            <a:grpFill/>
            <a:ln w="76200"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9" name="Grupp 8"/>
            <p:cNvGrpSpPr/>
            <p:nvPr/>
          </p:nvGrpSpPr>
          <p:grpSpPr>
            <a:xfrm>
              <a:off x="2720487" y="2299122"/>
              <a:ext cx="6613601" cy="4093656"/>
              <a:chOff x="2720487" y="2299122"/>
              <a:chExt cx="6613601" cy="4093656"/>
            </a:xfrm>
            <a:grpFill/>
          </p:grpSpPr>
          <p:sp>
            <p:nvSpPr>
              <p:cNvPr id="11" name="Frihandsfigur 10"/>
              <p:cNvSpPr/>
              <p:nvPr/>
            </p:nvSpPr>
            <p:spPr>
              <a:xfrm>
                <a:off x="4628400" y="2828962"/>
                <a:ext cx="3095791" cy="3095791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160355" y="861809"/>
                    </a:moveTo>
                    <a:arcTo wR="1547895" hR="1547895" stAng="12378639" swAng="1635412"/>
                  </a:path>
                </a:pathLst>
              </a:custGeom>
              <a:grpFill/>
              <a:ln w="76200">
                <a:tailEnd type="arrow"/>
              </a:ln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grpSp>
            <p:nvGrpSpPr>
              <p:cNvPr id="12" name="Grupp 11"/>
              <p:cNvGrpSpPr/>
              <p:nvPr/>
            </p:nvGrpSpPr>
            <p:grpSpPr>
              <a:xfrm>
                <a:off x="2720487" y="2299122"/>
                <a:ext cx="6613601" cy="4093656"/>
                <a:chOff x="2720487" y="2299122"/>
                <a:chExt cx="6613601" cy="4093656"/>
              </a:xfrm>
              <a:grpFill/>
            </p:grpSpPr>
            <p:sp>
              <p:nvSpPr>
                <p:cNvPr id="13" name="Frihandsfigur 12"/>
                <p:cNvSpPr/>
                <p:nvPr/>
              </p:nvSpPr>
              <p:spPr>
                <a:xfrm>
                  <a:off x="5456258" y="2360937"/>
                  <a:ext cx="1440075" cy="936049"/>
                </a:xfrm>
                <a:custGeom>
                  <a:avLst/>
                  <a:gdLst>
                    <a:gd name="connsiteX0" fmla="*/ 0 w 1440075"/>
                    <a:gd name="connsiteY0" fmla="*/ 156011 h 936049"/>
                    <a:gd name="connsiteX1" fmla="*/ 156011 w 1440075"/>
                    <a:gd name="connsiteY1" fmla="*/ 0 h 936049"/>
                    <a:gd name="connsiteX2" fmla="*/ 1284064 w 1440075"/>
                    <a:gd name="connsiteY2" fmla="*/ 0 h 936049"/>
                    <a:gd name="connsiteX3" fmla="*/ 1440075 w 1440075"/>
                    <a:gd name="connsiteY3" fmla="*/ 156011 h 936049"/>
                    <a:gd name="connsiteX4" fmla="*/ 1440075 w 1440075"/>
                    <a:gd name="connsiteY4" fmla="*/ 780038 h 936049"/>
                    <a:gd name="connsiteX5" fmla="*/ 1284064 w 1440075"/>
                    <a:gd name="connsiteY5" fmla="*/ 936049 h 936049"/>
                    <a:gd name="connsiteX6" fmla="*/ 156011 w 1440075"/>
                    <a:gd name="connsiteY6" fmla="*/ 936049 h 936049"/>
                    <a:gd name="connsiteX7" fmla="*/ 0 w 1440075"/>
                    <a:gd name="connsiteY7" fmla="*/ 780038 h 936049"/>
                    <a:gd name="connsiteX8" fmla="*/ 0 w 1440075"/>
                    <a:gd name="connsiteY8" fmla="*/ 156011 h 9360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40075" h="936049">
                      <a:moveTo>
                        <a:pt x="0" y="156011"/>
                      </a:moveTo>
                      <a:cubicBezTo>
                        <a:pt x="0" y="69849"/>
                        <a:pt x="69849" y="0"/>
                        <a:pt x="156011" y="0"/>
                      </a:cubicBezTo>
                      <a:lnTo>
                        <a:pt x="1284064" y="0"/>
                      </a:lnTo>
                      <a:cubicBezTo>
                        <a:pt x="1370226" y="0"/>
                        <a:pt x="1440075" y="69849"/>
                        <a:pt x="1440075" y="156011"/>
                      </a:cubicBezTo>
                      <a:lnTo>
                        <a:pt x="1440075" y="780038"/>
                      </a:lnTo>
                      <a:cubicBezTo>
                        <a:pt x="1440075" y="866200"/>
                        <a:pt x="1370226" y="936049"/>
                        <a:pt x="1284064" y="936049"/>
                      </a:cubicBezTo>
                      <a:lnTo>
                        <a:pt x="156011" y="936049"/>
                      </a:lnTo>
                      <a:cubicBezTo>
                        <a:pt x="69849" y="936049"/>
                        <a:pt x="0" y="866200"/>
                        <a:pt x="0" y="780038"/>
                      </a:cubicBezTo>
                      <a:lnTo>
                        <a:pt x="0" y="156011"/>
                      </a:lnTo>
                      <a:close/>
                    </a:path>
                  </a:pathLst>
                </a:custGeom>
                <a:grp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25704" tIns="125704" rIns="125704" bIns="125704" numCol="1" spcCol="1270" anchor="ctr" anchorCtr="0">
                  <a:noAutofit/>
                </a:bodyPr>
                <a:lstStyle/>
                <a:p>
                  <a:pPr lvl="0" algn="ctr" defTabSz="9334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sv-SE" sz="2100" kern="1200" dirty="0" smtClean="0"/>
                    <a:t>Undersöka</a:t>
                  </a:r>
                  <a:endParaRPr lang="sv-SE" sz="2100" kern="1200" dirty="0"/>
                </a:p>
              </p:txBody>
            </p:sp>
            <p:sp>
              <p:nvSpPr>
                <p:cNvPr id="14" name="Frihandsfigur 13"/>
                <p:cNvSpPr/>
                <p:nvPr/>
              </p:nvSpPr>
              <p:spPr>
                <a:xfrm>
                  <a:off x="7004154" y="3908833"/>
                  <a:ext cx="1440075" cy="936049"/>
                </a:xfrm>
                <a:custGeom>
                  <a:avLst/>
                  <a:gdLst>
                    <a:gd name="connsiteX0" fmla="*/ 0 w 1440075"/>
                    <a:gd name="connsiteY0" fmla="*/ 156011 h 936049"/>
                    <a:gd name="connsiteX1" fmla="*/ 156011 w 1440075"/>
                    <a:gd name="connsiteY1" fmla="*/ 0 h 936049"/>
                    <a:gd name="connsiteX2" fmla="*/ 1284064 w 1440075"/>
                    <a:gd name="connsiteY2" fmla="*/ 0 h 936049"/>
                    <a:gd name="connsiteX3" fmla="*/ 1440075 w 1440075"/>
                    <a:gd name="connsiteY3" fmla="*/ 156011 h 936049"/>
                    <a:gd name="connsiteX4" fmla="*/ 1440075 w 1440075"/>
                    <a:gd name="connsiteY4" fmla="*/ 780038 h 936049"/>
                    <a:gd name="connsiteX5" fmla="*/ 1284064 w 1440075"/>
                    <a:gd name="connsiteY5" fmla="*/ 936049 h 936049"/>
                    <a:gd name="connsiteX6" fmla="*/ 156011 w 1440075"/>
                    <a:gd name="connsiteY6" fmla="*/ 936049 h 936049"/>
                    <a:gd name="connsiteX7" fmla="*/ 0 w 1440075"/>
                    <a:gd name="connsiteY7" fmla="*/ 780038 h 936049"/>
                    <a:gd name="connsiteX8" fmla="*/ 0 w 1440075"/>
                    <a:gd name="connsiteY8" fmla="*/ 156011 h 9360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40075" h="936049">
                      <a:moveTo>
                        <a:pt x="0" y="156011"/>
                      </a:moveTo>
                      <a:cubicBezTo>
                        <a:pt x="0" y="69849"/>
                        <a:pt x="69849" y="0"/>
                        <a:pt x="156011" y="0"/>
                      </a:cubicBezTo>
                      <a:lnTo>
                        <a:pt x="1284064" y="0"/>
                      </a:lnTo>
                      <a:cubicBezTo>
                        <a:pt x="1370226" y="0"/>
                        <a:pt x="1440075" y="69849"/>
                        <a:pt x="1440075" y="156011"/>
                      </a:cubicBezTo>
                      <a:lnTo>
                        <a:pt x="1440075" y="780038"/>
                      </a:lnTo>
                      <a:cubicBezTo>
                        <a:pt x="1440075" y="866200"/>
                        <a:pt x="1370226" y="936049"/>
                        <a:pt x="1284064" y="936049"/>
                      </a:cubicBezTo>
                      <a:lnTo>
                        <a:pt x="156011" y="936049"/>
                      </a:lnTo>
                      <a:cubicBezTo>
                        <a:pt x="69849" y="936049"/>
                        <a:pt x="0" y="866200"/>
                        <a:pt x="0" y="780038"/>
                      </a:cubicBezTo>
                      <a:lnTo>
                        <a:pt x="0" y="156011"/>
                      </a:lnTo>
                      <a:close/>
                    </a:path>
                  </a:pathLst>
                </a:custGeom>
                <a:grp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25704" tIns="125704" rIns="125704" bIns="125704" numCol="1" spcCol="1270" anchor="ctr" anchorCtr="0">
                  <a:noAutofit/>
                </a:bodyPr>
                <a:lstStyle/>
                <a:p>
                  <a:pPr lvl="0" algn="ctr" defTabSz="9334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sv-SE" sz="2100" kern="1200" dirty="0" smtClean="0"/>
                    <a:t>Mobilisera</a:t>
                  </a:r>
                  <a:endParaRPr lang="sv-SE" sz="2100" kern="1200" dirty="0"/>
                </a:p>
              </p:txBody>
            </p:sp>
            <p:sp>
              <p:nvSpPr>
                <p:cNvPr id="15" name="Frihandsfigur 14"/>
                <p:cNvSpPr/>
                <p:nvPr/>
              </p:nvSpPr>
              <p:spPr>
                <a:xfrm>
                  <a:off x="4628400" y="2828962"/>
                  <a:ext cx="3095791" cy="309579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>
                      <a:moveTo>
                        <a:pt x="2935435" y="2233981"/>
                      </a:moveTo>
                      <a:arcTo wR="1547895" hR="1547895" stAng="1578639" swAng="1635412"/>
                    </a:path>
                  </a:pathLst>
                </a:custGeom>
                <a:grpFill/>
                <a:ln w="76200">
                  <a:tailEnd type="arrow"/>
                </a:ln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6" name="Frihandsfigur 15"/>
                <p:cNvSpPr/>
                <p:nvPr/>
              </p:nvSpPr>
              <p:spPr>
                <a:xfrm>
                  <a:off x="5456258" y="5456729"/>
                  <a:ext cx="1440075" cy="936049"/>
                </a:xfrm>
                <a:custGeom>
                  <a:avLst/>
                  <a:gdLst>
                    <a:gd name="connsiteX0" fmla="*/ 0 w 1440075"/>
                    <a:gd name="connsiteY0" fmla="*/ 156011 h 936049"/>
                    <a:gd name="connsiteX1" fmla="*/ 156011 w 1440075"/>
                    <a:gd name="connsiteY1" fmla="*/ 0 h 936049"/>
                    <a:gd name="connsiteX2" fmla="*/ 1284064 w 1440075"/>
                    <a:gd name="connsiteY2" fmla="*/ 0 h 936049"/>
                    <a:gd name="connsiteX3" fmla="*/ 1440075 w 1440075"/>
                    <a:gd name="connsiteY3" fmla="*/ 156011 h 936049"/>
                    <a:gd name="connsiteX4" fmla="*/ 1440075 w 1440075"/>
                    <a:gd name="connsiteY4" fmla="*/ 780038 h 936049"/>
                    <a:gd name="connsiteX5" fmla="*/ 1284064 w 1440075"/>
                    <a:gd name="connsiteY5" fmla="*/ 936049 h 936049"/>
                    <a:gd name="connsiteX6" fmla="*/ 156011 w 1440075"/>
                    <a:gd name="connsiteY6" fmla="*/ 936049 h 936049"/>
                    <a:gd name="connsiteX7" fmla="*/ 0 w 1440075"/>
                    <a:gd name="connsiteY7" fmla="*/ 780038 h 936049"/>
                    <a:gd name="connsiteX8" fmla="*/ 0 w 1440075"/>
                    <a:gd name="connsiteY8" fmla="*/ 156011 h 9360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40075" h="936049">
                      <a:moveTo>
                        <a:pt x="0" y="156011"/>
                      </a:moveTo>
                      <a:cubicBezTo>
                        <a:pt x="0" y="69849"/>
                        <a:pt x="69849" y="0"/>
                        <a:pt x="156011" y="0"/>
                      </a:cubicBezTo>
                      <a:lnTo>
                        <a:pt x="1284064" y="0"/>
                      </a:lnTo>
                      <a:cubicBezTo>
                        <a:pt x="1370226" y="0"/>
                        <a:pt x="1440075" y="69849"/>
                        <a:pt x="1440075" y="156011"/>
                      </a:cubicBezTo>
                      <a:lnTo>
                        <a:pt x="1440075" y="780038"/>
                      </a:lnTo>
                      <a:cubicBezTo>
                        <a:pt x="1440075" y="866200"/>
                        <a:pt x="1370226" y="936049"/>
                        <a:pt x="1284064" y="936049"/>
                      </a:cubicBezTo>
                      <a:lnTo>
                        <a:pt x="156011" y="936049"/>
                      </a:lnTo>
                      <a:cubicBezTo>
                        <a:pt x="69849" y="936049"/>
                        <a:pt x="0" y="866200"/>
                        <a:pt x="0" y="780038"/>
                      </a:cubicBezTo>
                      <a:lnTo>
                        <a:pt x="0" y="156011"/>
                      </a:lnTo>
                      <a:close/>
                    </a:path>
                  </a:pathLst>
                </a:custGeom>
                <a:grp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25704" tIns="125704" rIns="125704" bIns="125704" numCol="1" spcCol="1270" anchor="ctr" anchorCtr="0">
                  <a:noAutofit/>
                </a:bodyPr>
                <a:lstStyle/>
                <a:p>
                  <a:pPr lvl="0" algn="ctr" defTabSz="9334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sv-SE" sz="2100" kern="1200" dirty="0" smtClean="0"/>
                    <a:t>Utveckla</a:t>
                  </a:r>
                  <a:endParaRPr lang="sv-SE" sz="2100" kern="1200" dirty="0"/>
                </a:p>
              </p:txBody>
            </p:sp>
            <p:sp>
              <p:nvSpPr>
                <p:cNvPr id="17" name="Frihandsfigur 16"/>
                <p:cNvSpPr/>
                <p:nvPr/>
              </p:nvSpPr>
              <p:spPr>
                <a:xfrm>
                  <a:off x="4628400" y="2828962"/>
                  <a:ext cx="3095791" cy="309579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>
                      <a:moveTo>
                        <a:pt x="628638" y="2793266"/>
                      </a:moveTo>
                      <a:arcTo wR="1547895" hR="1547895" stAng="7585949" swAng="1635412"/>
                    </a:path>
                  </a:pathLst>
                </a:custGeom>
                <a:grpFill/>
                <a:ln w="76200">
                  <a:tailEnd type="arrow"/>
                </a:ln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8" name="Frihandsfigur 17"/>
                <p:cNvSpPr/>
                <p:nvPr/>
              </p:nvSpPr>
              <p:spPr>
                <a:xfrm>
                  <a:off x="3908363" y="3908833"/>
                  <a:ext cx="1440075" cy="936049"/>
                </a:xfrm>
                <a:custGeom>
                  <a:avLst/>
                  <a:gdLst>
                    <a:gd name="connsiteX0" fmla="*/ 0 w 1440075"/>
                    <a:gd name="connsiteY0" fmla="*/ 156011 h 936049"/>
                    <a:gd name="connsiteX1" fmla="*/ 156011 w 1440075"/>
                    <a:gd name="connsiteY1" fmla="*/ 0 h 936049"/>
                    <a:gd name="connsiteX2" fmla="*/ 1284064 w 1440075"/>
                    <a:gd name="connsiteY2" fmla="*/ 0 h 936049"/>
                    <a:gd name="connsiteX3" fmla="*/ 1440075 w 1440075"/>
                    <a:gd name="connsiteY3" fmla="*/ 156011 h 936049"/>
                    <a:gd name="connsiteX4" fmla="*/ 1440075 w 1440075"/>
                    <a:gd name="connsiteY4" fmla="*/ 780038 h 936049"/>
                    <a:gd name="connsiteX5" fmla="*/ 1284064 w 1440075"/>
                    <a:gd name="connsiteY5" fmla="*/ 936049 h 936049"/>
                    <a:gd name="connsiteX6" fmla="*/ 156011 w 1440075"/>
                    <a:gd name="connsiteY6" fmla="*/ 936049 h 936049"/>
                    <a:gd name="connsiteX7" fmla="*/ 0 w 1440075"/>
                    <a:gd name="connsiteY7" fmla="*/ 780038 h 936049"/>
                    <a:gd name="connsiteX8" fmla="*/ 0 w 1440075"/>
                    <a:gd name="connsiteY8" fmla="*/ 156011 h 9360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40075" h="936049">
                      <a:moveTo>
                        <a:pt x="0" y="156011"/>
                      </a:moveTo>
                      <a:cubicBezTo>
                        <a:pt x="0" y="69849"/>
                        <a:pt x="69849" y="0"/>
                        <a:pt x="156011" y="0"/>
                      </a:cubicBezTo>
                      <a:lnTo>
                        <a:pt x="1284064" y="0"/>
                      </a:lnTo>
                      <a:cubicBezTo>
                        <a:pt x="1370226" y="0"/>
                        <a:pt x="1440075" y="69849"/>
                        <a:pt x="1440075" y="156011"/>
                      </a:cubicBezTo>
                      <a:lnTo>
                        <a:pt x="1440075" y="780038"/>
                      </a:lnTo>
                      <a:cubicBezTo>
                        <a:pt x="1440075" y="866200"/>
                        <a:pt x="1370226" y="936049"/>
                        <a:pt x="1284064" y="936049"/>
                      </a:cubicBezTo>
                      <a:lnTo>
                        <a:pt x="156011" y="936049"/>
                      </a:lnTo>
                      <a:cubicBezTo>
                        <a:pt x="69849" y="936049"/>
                        <a:pt x="0" y="866200"/>
                        <a:pt x="0" y="780038"/>
                      </a:cubicBezTo>
                      <a:lnTo>
                        <a:pt x="0" y="156011"/>
                      </a:lnTo>
                      <a:close/>
                    </a:path>
                  </a:pathLst>
                </a:custGeom>
                <a:grp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25704" tIns="125704" rIns="125704" bIns="125704" numCol="1" spcCol="1270" anchor="ctr" anchorCtr="0">
                  <a:noAutofit/>
                </a:bodyPr>
                <a:lstStyle/>
                <a:p>
                  <a:pPr lvl="0" algn="ctr" defTabSz="9334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sv-SE" sz="2100" kern="1200" dirty="0" smtClean="0"/>
                    <a:t>Införliva</a:t>
                  </a:r>
                  <a:endParaRPr lang="sv-SE" sz="2100" kern="1200" dirty="0"/>
                </a:p>
              </p:txBody>
            </p:sp>
            <p:sp>
              <p:nvSpPr>
                <p:cNvPr id="19" name="Frihandsfigur 18"/>
                <p:cNvSpPr/>
                <p:nvPr/>
              </p:nvSpPr>
              <p:spPr>
                <a:xfrm rot="2161217">
                  <a:off x="6238297" y="2360938"/>
                  <a:ext cx="3095791" cy="309579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>
                      <a:moveTo>
                        <a:pt x="160355" y="861809"/>
                      </a:moveTo>
                      <a:arcTo wR="1547895" hR="1547895" stAng="12378639" swAng="1635412"/>
                    </a:path>
                  </a:pathLst>
                </a:custGeom>
                <a:grpFill/>
                <a:ln w="76200">
                  <a:tailEnd type="arrow"/>
                </a:ln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20" name="Frihandsfigur 19"/>
                <p:cNvSpPr/>
                <p:nvPr/>
              </p:nvSpPr>
              <p:spPr>
                <a:xfrm rot="20001037">
                  <a:off x="2720487" y="2299122"/>
                  <a:ext cx="3095791" cy="309579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>
                      <a:moveTo>
                        <a:pt x="2467152" y="302525"/>
                      </a:moveTo>
                      <a:arcTo wR="1547895" hR="1547895" stAng="18385949" swAng="1635412"/>
                    </a:path>
                  </a:pathLst>
                </a:custGeom>
                <a:solidFill>
                  <a:srgbClr val="0070C0"/>
                </a:solidFill>
                <a:ln w="76200">
                  <a:tailEnd type="arrow"/>
                </a:ln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</p:grpSp>
        </p:grpSp>
      </p:grpSp>
    </p:spTree>
    <p:extLst>
      <p:ext uri="{BB962C8B-B14F-4D97-AF65-F5344CB8AC3E}">
        <p14:creationId xmlns:p14="http://schemas.microsoft.com/office/powerpoint/2010/main" val="18179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2752</TotalTime>
  <Words>383</Words>
  <Application>Microsoft Office PowerPoint</Application>
  <PresentationFormat>Bredbild</PresentationFormat>
  <Paragraphs>121</Paragraphs>
  <Slides>16</Slides>
  <Notes>13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Verdana</vt:lpstr>
      <vt:lpstr>Office Theme</vt:lpstr>
      <vt:lpstr>HUR NÄRMA OSS PROBLEMBILDEN?      Martin Rogberg (Lundgren och Rogberg 2021; Rogberg med flera 2021)  </vt:lpstr>
      <vt:lpstr>PowerPoint-presentation</vt:lpstr>
      <vt:lpstr>Huvudmän med stora utmaningar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Strukturperspektiv – ordning och reda 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Rogberg</dc:creator>
  <cp:lastModifiedBy>Martin Rogberg</cp:lastModifiedBy>
  <cp:revision>268</cp:revision>
  <cp:lastPrinted>2018-11-25T18:06:53Z</cp:lastPrinted>
  <dcterms:created xsi:type="dcterms:W3CDTF">2018-11-25T14:42:51Z</dcterms:created>
  <dcterms:modified xsi:type="dcterms:W3CDTF">2022-03-30T13:23:09Z</dcterms:modified>
</cp:coreProperties>
</file>