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4" r:id="rId15"/>
    <p:sldId id="275" r:id="rId16"/>
    <p:sldId id="276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2582"/>
    <a:srgbClr val="4BFFFF"/>
    <a:srgbClr val="341C65"/>
    <a:srgbClr val="E50076"/>
    <a:srgbClr val="CE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64"/>
    <p:restoredTop sz="86444"/>
  </p:normalViewPr>
  <p:slideViewPr>
    <p:cSldViewPr snapToGrid="0" snapToObjects="1">
      <p:cViewPr varScale="1">
        <p:scale>
          <a:sx n="59" d="100"/>
          <a:sy n="59" d="100"/>
        </p:scale>
        <p:origin x="17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9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CBB8-93AA-FA41-A054-EC9AB38F47E2}" type="datetimeFigureOut">
              <a:rPr lang="en-US" smtClean="0"/>
              <a:t>3/5/2019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82734-EEDA-BD46-88A2-C45264BABF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582530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C0FA1-A36F-B54B-AA84-677FDD35289C}" type="datetimeFigureOut">
              <a:rPr lang="sv-SE" smtClean="0"/>
              <a:t>2019-03-05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4C626-C32E-BE4F-9241-38E8A8CA19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975064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0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863" y="326589"/>
            <a:ext cx="887984" cy="950722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331200" y="6400800"/>
            <a:ext cx="8470800" cy="115200"/>
          </a:xfrm>
          <a:prstGeom prst="rect">
            <a:avLst/>
          </a:prstGeom>
          <a:gradFill flip="none" rotWithShape="1">
            <a:gsLst>
              <a:gs pos="0">
                <a:srgbClr val="E50076"/>
              </a:gs>
              <a:gs pos="100000">
                <a:srgbClr val="4B2582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907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200" b="1" kern="1200">
          <a:gradFill>
            <a:gsLst>
              <a:gs pos="0">
                <a:srgbClr val="E50076"/>
              </a:gs>
              <a:gs pos="100000">
                <a:srgbClr val="4B2582"/>
              </a:gs>
            </a:gsLst>
            <a:lin ang="2700000" scaled="0"/>
          </a:gra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_page_1_color_pp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330200"/>
            <a:ext cx="8470900" cy="6184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4020" y="1800000"/>
            <a:ext cx="2403261" cy="2579588"/>
          </a:xfrm>
          <a:prstGeom prst="rect">
            <a:avLst/>
          </a:prstGeom>
        </p:spPr>
      </p:pic>
      <p:pic>
        <p:nvPicPr>
          <p:cNvPr id="11" name="Picture 10" descr="line_3.eps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95" b="25195"/>
          <a:stretch/>
        </p:blipFill>
        <p:spPr>
          <a:xfrm>
            <a:off x="330200" y="6288300"/>
            <a:ext cx="8470900" cy="226800"/>
          </a:xfrm>
          <a:prstGeom prst="rect">
            <a:avLst/>
          </a:prstGeom>
        </p:spPr>
      </p:pic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266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ource Serif Pro" panose="02040603050405020204" pitchFamily="18" charset="0"/>
                <a:ea typeface="Source Sans Pro" panose="020B0503030403020204" pitchFamily="34" charset="0"/>
              </a:rPr>
              <a:t>Åtgärder vid lågt p-glukos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Kontrollera alltid ett p-glukos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Om patienten är vaken: Ge till exempel smörgås, mjölk, gröt, juice.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Om patienten har svårt att svälja: Ge honung, glukosgel eller liknande 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Om patienten är medvetandesänkt: Ge </a:t>
            </a:r>
            <a:r>
              <a:rPr lang="sv-SE" sz="28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INGET</a:t>
            </a:r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att äta eller dricka utan kontakta sjuksköterskan omedelbart</a:t>
            </a:r>
          </a:p>
          <a:p>
            <a:endParaRPr lang="sv-SE" sz="2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sv-SE" sz="28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36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ource Serif Pro" panose="02040603050405020204" pitchFamily="18" charset="0"/>
                <a:ea typeface="Source Sans Pro" panose="020B0503030403020204" pitchFamily="34" charset="0"/>
              </a:rPr>
              <a:t>När </a:t>
            </a:r>
            <a:r>
              <a:rPr lang="sv-SE" dirty="0" smtClean="0">
                <a:latin typeface="Source Serif Pro" panose="02040603050405020204" pitchFamily="18" charset="0"/>
                <a:ea typeface="Source Sans Pro" panose="020B0503030403020204" pitchFamily="34" charset="0"/>
              </a:rPr>
              <a:t>kontrolleras p-glukos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På ordination av läkare eller sjuksköterska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Om en person visar symtom på högt eller lågt p-glukos</a:t>
            </a:r>
          </a:p>
          <a:p>
            <a:endParaRPr lang="sv-SE" sz="2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buNone/>
            </a:pPr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Om p-glukosvärdet avviker från målvärdet, kontakta sjuksköterskan</a:t>
            </a:r>
          </a:p>
          <a:p>
            <a:endParaRPr lang="sv-SE" sz="28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088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ource Serif Pro" panose="02040603050405020204" pitchFamily="18" charset="0"/>
                <a:ea typeface="Source Sans Pro" panose="020B0503030403020204" pitchFamily="34" charset="0"/>
              </a:rPr>
              <a:t>Olika typer av insulin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Basinsulin (Långtidsverkande): Injiceras vanligen  1 gång om dagen, vid samma tidpunkt. Verkar över hela dygnet</a:t>
            </a:r>
          </a:p>
          <a:p>
            <a:endParaRPr lang="sv-SE" sz="2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Direktverkande: Har snabb effekt och kort verkningstid</a:t>
            </a:r>
          </a:p>
          <a:p>
            <a:endParaRPr lang="sv-SE" sz="2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Mixinsulin: Blandning av direktverkande och basinsulin</a:t>
            </a:r>
          </a:p>
          <a:p>
            <a:endParaRPr lang="sv-SE" sz="28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220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ource Serif Pro" panose="02040603050405020204" pitchFamily="18" charset="0"/>
                <a:ea typeface="Source Sans Pro" panose="020B0503030403020204" pitchFamily="34" charset="0"/>
              </a:rPr>
              <a:t>Förvaring av insulin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Oöppnade förpackningar ska förvaras i kylskåpets dörr.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Öppnade insulinpennor ska förvaras i rumstemperatur</a:t>
            </a:r>
          </a:p>
          <a:p>
            <a:pPr lvl="1"/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Märk med datum! Insulin i rumstemperatur håller endast i 4 veckor.</a:t>
            </a:r>
          </a:p>
          <a:p>
            <a:endParaRPr lang="sv-SE" sz="28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821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ource Serif Pro" panose="02040603050405020204" pitchFamily="18" charset="0"/>
              </a:rPr>
              <a:t>Kassering av insulinpenna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Om pennan är tom: Kassera hela pennan utan kanyl som brännbart avfall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Om det finns insulin kvar i pennan: Kassera utan kanyl som läkemedel</a:t>
            </a:r>
          </a:p>
          <a:p>
            <a:endParaRPr lang="sv-SE" sz="2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Kanyler kasseras i gul stickburk</a:t>
            </a:r>
          </a:p>
          <a:p>
            <a:endParaRPr lang="sv-SE" sz="28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96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ource Serif Pro" panose="02040603050405020204" pitchFamily="18" charset="0"/>
              </a:rPr>
              <a:t>Om en patient med diabetes blir sjuk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sv-SE" sz="2600" b="1" u="sng" dirty="0">
                <a:latin typeface="Source Sans Pro" panose="020B0503030403020204" pitchFamily="34" charset="0"/>
                <a:ea typeface="Source Sans Pro" panose="020B0503030403020204" pitchFamily="34" charset="0"/>
              </a:rPr>
              <a:t>Infektioner /feber</a:t>
            </a:r>
          </a:p>
          <a:p>
            <a:r>
              <a:rPr lang="sv-SE" sz="2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Akut inflammatorisk sjukdom kan ge ökat insulinbehov. Högt p-glukos kan vara första tecknet på en infektion. Kontrollera p-glukos och kontakta sjuksköterskan</a:t>
            </a:r>
          </a:p>
          <a:p>
            <a:pPr marL="0" indent="0">
              <a:buNone/>
            </a:pPr>
            <a:endParaRPr lang="sv-SE" sz="2600" u="sng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sv-SE" sz="2600" b="1" u="sng" dirty="0">
                <a:latin typeface="Source Sans Pro" panose="020B0503030403020204" pitchFamily="34" charset="0"/>
                <a:ea typeface="Source Sans Pro" panose="020B0503030403020204" pitchFamily="34" charset="0"/>
              </a:rPr>
              <a:t>Magsjuka /kräkningar</a:t>
            </a:r>
          </a:p>
          <a:p>
            <a:r>
              <a:rPr lang="sv-SE" sz="2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Beroende på om patienten får behålla mat eller ej kan insulindosen behöva justeras tillfälligt. Kontrollera temp och p-glukos. Kontakta sjuksköterskan</a:t>
            </a:r>
          </a:p>
          <a:p>
            <a:endParaRPr lang="sv-SE" sz="2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sv-SE" sz="26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202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latin typeface="Source Serif Pro" panose="02040603050405020204" pitchFamily="18" charset="0"/>
              </a:rPr>
              <a:t>Senkomplikationer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Socker i blodet kan ge skador på både nerver och blodkärl</a:t>
            </a:r>
          </a:p>
          <a:p>
            <a:endParaRPr lang="sv-SE" sz="2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Ögon: Blindhet (</a:t>
            </a:r>
            <a:r>
              <a:rPr lang="sv-SE" sz="2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retinopati</a:t>
            </a:r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Hjärta: Kärlkramp, hjärtinfarkt, stroke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Njurar: Skador på njurarna (</a:t>
            </a:r>
            <a:r>
              <a:rPr lang="sv-SE" sz="2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nefropati</a:t>
            </a:r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Fötter /Huden: Nedsatt känsel (</a:t>
            </a:r>
            <a:r>
              <a:rPr lang="sv-SE" sz="2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neuropati</a:t>
            </a:r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 och nedsatt cirkulation</a:t>
            </a:r>
            <a:r>
              <a:rPr lang="sv-SE" sz="28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. Diabetessår</a:t>
            </a:r>
            <a:endParaRPr lang="sv-SE" sz="2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sv-SE" sz="28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765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ource Serif Pro" panose="02040603050405020204" pitchFamily="18" charset="0"/>
              </a:rPr>
              <a:t>Förebygg diabetessår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Kontrollera fötter dagligen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Tvätta fötterna dagligen och torka ordentligt. Glöm inte mellan tårna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Har de inte sår så hjälp till att klippa tånaglar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Smörj in fötterna med mjukgörande salva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Se till att patienten har bekväma skor i rätt storlek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Kontrollera att skorna är hela på insidan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Ta bort ojämnheter i skorna. Grus och småsten kan skapa sår</a:t>
            </a:r>
          </a:p>
          <a:p>
            <a:endParaRPr lang="sv-SE" sz="28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06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ource Serif Pro" panose="02040603050405020204" pitchFamily="18" charset="0"/>
              </a:rPr>
              <a:t>Kosten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Får en patient med diabetes äta sötsaker? Vanlig mat?</a:t>
            </a:r>
          </a:p>
          <a:p>
            <a:endParaRPr lang="sv-SE" sz="2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För att hålla ett stabilt blodsockervärde över hela dygnet behöver maten fördelas jämt över dagen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Kvällsmat är viktigt och bör förstärkas med smörgås eller fil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Nattfastan bör aldrig bli längre än 11 timmar</a:t>
            </a:r>
          </a:p>
          <a:p>
            <a:endParaRPr lang="sv-SE" sz="28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748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ource Serif Pro" panose="02040603050405020204" pitchFamily="18" charset="0"/>
              </a:rPr>
              <a:t>Checklista vid insulingivning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>
                <a:latin typeface="Source Sans Pro" panose="020B0503030403020204" pitchFamily="34" charset="0"/>
                <a:ea typeface="Source Sans Pro" panose="020B0503030403020204" pitchFamily="34" charset="0"/>
              </a:rPr>
              <a:t>Kontrollera signeringslistan innan. Se till så att det är rätt patient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>
                <a:latin typeface="Source Sans Pro" panose="020B0503030403020204" pitchFamily="34" charset="0"/>
                <a:ea typeface="Source Sans Pro" panose="020B0503030403020204" pitchFamily="34" charset="0"/>
              </a:rPr>
              <a:t>Rätt tid och datum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>
                <a:latin typeface="Source Sans Pro" panose="020B0503030403020204" pitchFamily="34" charset="0"/>
                <a:ea typeface="Source Sans Pro" panose="020B0503030403020204" pitchFamily="34" charset="0"/>
              </a:rPr>
              <a:t>Rätt sorts insulin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>
                <a:latin typeface="Source Sans Pro" panose="020B0503030403020204" pitchFamily="34" charset="0"/>
                <a:ea typeface="Source Sans Pro" panose="020B0503030403020204" pitchFamily="34" charset="0"/>
              </a:rPr>
              <a:t>Blanda mixinsulin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>
                <a:latin typeface="Source Sans Pro" panose="020B0503030403020204" pitchFamily="34" charset="0"/>
                <a:ea typeface="Source Sans Pro" panose="020B0503030403020204" pitchFamily="34" charset="0"/>
              </a:rPr>
              <a:t>Sätt på en ny nål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>
                <a:latin typeface="Source Sans Pro" panose="020B0503030403020204" pitchFamily="34" charset="0"/>
                <a:ea typeface="Source Sans Pro" panose="020B0503030403020204" pitchFamily="34" charset="0"/>
              </a:rPr>
              <a:t>Spruta ut 2E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>
                <a:latin typeface="Source Sans Pro" panose="020B0503030403020204" pitchFamily="34" charset="0"/>
                <a:ea typeface="Source Sans Pro" panose="020B0503030403020204" pitchFamily="34" charset="0"/>
              </a:rPr>
              <a:t>Skruva upp rätt mängd. Kontrollera att det är </a:t>
            </a:r>
            <a:r>
              <a:rPr lang="sv-SE">
                <a:latin typeface="Source Sans Pro" panose="020B0503030403020204" pitchFamily="34" charset="0"/>
                <a:ea typeface="Source Sans Pro" panose="020B0503030403020204" pitchFamily="34" charset="0"/>
              </a:rPr>
              <a:t>rätt </a:t>
            </a:r>
            <a:r>
              <a:rPr lang="sv-SE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mängd</a:t>
            </a:r>
            <a:endParaRPr lang="sv-SE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sv-SE" dirty="0">
                <a:latin typeface="Source Sans Pro" panose="020B0503030403020204" pitchFamily="34" charset="0"/>
                <a:ea typeface="Source Sans Pro" panose="020B0503030403020204" pitchFamily="34" charset="0"/>
              </a:rPr>
              <a:t>Förbered injektionsstället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>
                <a:latin typeface="Source Sans Pro" panose="020B0503030403020204" pitchFamily="34" charset="0"/>
                <a:ea typeface="Source Sans Pro" panose="020B0503030403020204" pitchFamily="34" charset="0"/>
              </a:rPr>
              <a:t>Injicera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>
                <a:latin typeface="Source Sans Pro" panose="020B0503030403020204" pitchFamily="34" charset="0"/>
                <a:ea typeface="Source Sans Pro" panose="020B0503030403020204" pitchFamily="34" charset="0"/>
              </a:rPr>
              <a:t>Signera givet insulin efter given dos</a:t>
            </a:r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579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sz="4400" dirty="0" smtClean="0">
                <a:latin typeface="Source Serif Pro" panose="02040603050405020204" pitchFamily="18" charset="0"/>
              </a:rPr>
              <a:t>Till </a:t>
            </a:r>
            <a:r>
              <a:rPr lang="sv-SE" sz="4400" dirty="0">
                <a:latin typeface="Source Serif Pro" panose="02040603050405020204" pitchFamily="18" charset="0"/>
              </a:rPr>
              <a:t>dig som ska utföra arbetsuppgifter på delegering i kommunal hälso- och sjukvård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r>
              <a:rPr lang="sv-SE" dirty="0" smtClean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Insulingivning – Kort version</a:t>
            </a:r>
            <a:endParaRPr lang="sv-SE" dirty="0"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015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ource Serif Pro" panose="02040603050405020204" pitchFamily="18" charset="0"/>
              </a:rPr>
              <a:t>Vad är diabetes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En folksjukdom, mellan 3-5 % av Sveriges befolkning har diabetes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Ger förändringar i patientens blodsocker, de får för mycket socker i blodet.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Orsakas av brist på insulin eller försämrad effekt av insulinet</a:t>
            </a:r>
          </a:p>
          <a:p>
            <a:endParaRPr lang="sv-SE" sz="2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sv-SE" sz="2800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272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ource Serif Pro" panose="02040603050405020204" pitchFamily="18" charset="0"/>
              </a:rPr>
              <a:t>Olika typer av diabetes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sz="2200" b="1" u="sng" dirty="0">
                <a:latin typeface="Source Sans Pro" panose="020B0503030403020204" pitchFamily="34" charset="0"/>
                <a:ea typeface="Source Sans Pro" panose="020B0503030403020204" pitchFamily="34" charset="0"/>
              </a:rPr>
              <a:t>Typ 1</a:t>
            </a:r>
          </a:p>
          <a:p>
            <a:r>
              <a:rPr lang="sv-SE" sz="2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Kroppens insulinproducerande celler fungerar inte och kroppen har INGET eget insulin. Insulin behöver tillföras via injektioner.</a:t>
            </a:r>
          </a:p>
          <a:p>
            <a:endParaRPr lang="sv-SE" sz="22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buNone/>
            </a:pPr>
            <a:r>
              <a:rPr lang="sv-SE" sz="2200" b="1" u="sng" dirty="0">
                <a:latin typeface="Source Sans Pro" panose="020B0503030403020204" pitchFamily="34" charset="0"/>
                <a:ea typeface="Source Sans Pro" panose="020B0503030403020204" pitchFamily="34" charset="0"/>
              </a:rPr>
              <a:t>Typ 2</a:t>
            </a:r>
          </a:p>
          <a:p>
            <a:r>
              <a:rPr lang="sv-SE" sz="2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Kroppens insulinproducerande celler producerar för lite insulin</a:t>
            </a:r>
          </a:p>
          <a:p>
            <a:r>
              <a:rPr lang="sv-SE" sz="2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Kroppens insulinreceptorer har för hög insulinresistens</a:t>
            </a:r>
          </a:p>
          <a:p>
            <a:endParaRPr lang="sv-SE" sz="22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buNone/>
            </a:pPr>
            <a:r>
              <a:rPr lang="sv-SE" sz="2200" b="1" u="sng" dirty="0">
                <a:latin typeface="Source Sans Pro" panose="020B0503030403020204" pitchFamily="34" charset="0"/>
                <a:ea typeface="Source Sans Pro" panose="020B0503030403020204" pitchFamily="34" charset="0"/>
              </a:rPr>
              <a:t>Sekundär</a:t>
            </a:r>
          </a:p>
          <a:p>
            <a:r>
              <a:rPr lang="sv-SE" sz="2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Hormonella rubbningar, kortisonbehandling</a:t>
            </a:r>
          </a:p>
          <a:p>
            <a:endParaRPr lang="sv-SE" sz="22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sv-SE" sz="22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929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ource Serif Pro" panose="02040603050405020204" pitchFamily="18" charset="0"/>
              </a:rPr>
              <a:t>Orsaker till högt p-glukos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Ätit för mycket kolhydrater i förhållande till tillgänglig insulinmängd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Tagit för lite insulin i förhållande till vad kroppen behöver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Infektion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Stress</a:t>
            </a:r>
          </a:p>
          <a:p>
            <a:endParaRPr lang="sv-SE" sz="28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846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ource Serif Pro" panose="02040603050405020204" pitchFamily="18" charset="0"/>
              </a:rPr>
              <a:t>Symtom vid högt p-glukos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Ökad törst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Ökade urinmängder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Trötthet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Aptitlöshet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Dimsyn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Illamående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Muntorrhet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Djupandning</a:t>
            </a:r>
          </a:p>
          <a:p>
            <a:endParaRPr lang="sv-SE" sz="28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115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ource Serif Pro" panose="02040603050405020204" pitchFamily="18" charset="0"/>
                <a:ea typeface="Source Sans Pro" panose="020B0503030403020204" pitchFamily="34" charset="0"/>
              </a:rPr>
              <a:t>Åtgärder vid högt p-glukos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Kontrollera alltid ett p-glukos</a:t>
            </a:r>
          </a:p>
          <a:p>
            <a:endParaRPr lang="sv-SE" sz="2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Kontakta sjuksköterskan </a:t>
            </a:r>
          </a:p>
          <a:p>
            <a:endParaRPr lang="sv-SE" sz="2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sv-SE" sz="28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660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ource Serif Pro" panose="02040603050405020204" pitchFamily="18" charset="0"/>
                <a:ea typeface="Source Sans Pro" panose="020B0503030403020204" pitchFamily="34" charset="0"/>
              </a:rPr>
              <a:t>Orsaker till lågt p-glukos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För lång tid mellan måltiderna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Tagit för mycket insulin i förhållande till vad kroppen behöver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Motionerat mer än vanligt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Kräkningar och/eller diarré</a:t>
            </a:r>
          </a:p>
          <a:p>
            <a:endParaRPr lang="sv-SE" sz="28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161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ource Serif Pro" panose="02040603050405020204" pitchFamily="18" charset="0"/>
                <a:ea typeface="Source Sans Pro" panose="020B0503030403020204" pitchFamily="34" charset="0"/>
              </a:rPr>
              <a:t>Symtom vid lågt p-glukos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Förvirring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Hunger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Irritation /aggressivitet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Hjärtklappning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Darrningar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Yrsel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Trötthet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Blek</a:t>
            </a:r>
          </a:p>
          <a:p>
            <a:endParaRPr lang="sv-SE" sz="2800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Kallsvettas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Kramper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Symtom som kan likna stroke</a:t>
            </a:r>
          </a:p>
          <a:p>
            <a:endParaRPr lang="sv-SE" sz="2800" dirty="0"/>
          </a:p>
          <a:p>
            <a:endParaRPr lang="sv-SE" sz="28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174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Högskolan Dalarna">
      <a:dk1>
        <a:sysClr val="windowText" lastClr="000000"/>
      </a:dk1>
      <a:lt1>
        <a:sysClr val="window" lastClr="FFFFFF"/>
      </a:lt1>
      <a:dk2>
        <a:srgbClr val="4B2582"/>
      </a:dk2>
      <a:lt2>
        <a:srgbClr val="E6E6E6"/>
      </a:lt2>
      <a:accent1>
        <a:srgbClr val="FFDD00"/>
      </a:accent1>
      <a:accent2>
        <a:srgbClr val="95C11F"/>
      </a:accent2>
      <a:accent3>
        <a:srgbClr val="007B3D"/>
      </a:accent3>
      <a:accent4>
        <a:srgbClr val="E50076"/>
      </a:accent4>
      <a:accent5>
        <a:srgbClr val="E4003A"/>
      </a:accent5>
      <a:accent6>
        <a:srgbClr val="E4003A"/>
      </a:accent6>
      <a:hlink>
        <a:srgbClr val="008BD2"/>
      </a:hlink>
      <a:folHlink>
        <a:srgbClr val="008BD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mall_kfr.pptx" id="{08B0DE8C-7E1F-4DEE-B018-62020ADA5217}" vid="{76683AA8-43E8-4C41-8F8B-898485F25D7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Powerpointpresentation (4)</Template>
  <TotalTime>63</TotalTime>
  <Words>886</Words>
  <Application>Microsoft Office PowerPoint</Application>
  <PresentationFormat>Bildspel på skärmen (4:3)</PresentationFormat>
  <Paragraphs>134</Paragraphs>
  <Slides>19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6" baseType="lpstr">
      <vt:lpstr>Arial</vt:lpstr>
      <vt:lpstr>Calibri</vt:lpstr>
      <vt:lpstr>Source Sans Pro</vt:lpstr>
      <vt:lpstr>Source Sans Pro SemiBold</vt:lpstr>
      <vt:lpstr>Source Serif Pro</vt:lpstr>
      <vt:lpstr>Times New Roman</vt:lpstr>
      <vt:lpstr>Office-tema</vt:lpstr>
      <vt:lpstr>PowerPoint-presentation</vt:lpstr>
      <vt:lpstr>Till dig som ska utföra arbetsuppgifter på delegering i kommunal hälso- och sjukvård</vt:lpstr>
      <vt:lpstr>Vad är diabetes</vt:lpstr>
      <vt:lpstr>Olika typer av diabetes</vt:lpstr>
      <vt:lpstr>Orsaker till högt p-glukos</vt:lpstr>
      <vt:lpstr>Symtom vid högt p-glukos</vt:lpstr>
      <vt:lpstr>Åtgärder vid högt p-glukos</vt:lpstr>
      <vt:lpstr>Orsaker till lågt p-glukos</vt:lpstr>
      <vt:lpstr>Symtom vid lågt p-glukos</vt:lpstr>
      <vt:lpstr>Åtgärder vid lågt p-glukos</vt:lpstr>
      <vt:lpstr>När kontrolleras p-glukos</vt:lpstr>
      <vt:lpstr>Olika typer av insulin</vt:lpstr>
      <vt:lpstr>Förvaring av insulin</vt:lpstr>
      <vt:lpstr>Kassering av insulinpenna</vt:lpstr>
      <vt:lpstr>Om en patient med diabetes blir sjuk</vt:lpstr>
      <vt:lpstr>Senkomplikationer</vt:lpstr>
      <vt:lpstr>Förebygg diabetessår</vt:lpstr>
      <vt:lpstr>Kosten</vt:lpstr>
      <vt:lpstr>Checklista vid insulingivning</vt:lpstr>
    </vt:vector>
  </TitlesOfParts>
  <Company>Högskolan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Neljesjö</dc:creator>
  <cp:lastModifiedBy>Natalie Ekström O'Connell</cp:lastModifiedBy>
  <cp:revision>34</cp:revision>
  <cp:lastPrinted>2017-03-10T09:07:23Z</cp:lastPrinted>
  <dcterms:created xsi:type="dcterms:W3CDTF">2019-02-20T07:30:50Z</dcterms:created>
  <dcterms:modified xsi:type="dcterms:W3CDTF">2019-03-05T14:35:01Z</dcterms:modified>
</cp:coreProperties>
</file>