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582"/>
    <a:srgbClr val="4BFFFF"/>
    <a:srgbClr val="341C65"/>
    <a:srgbClr val="E50076"/>
    <a:srgbClr val="CE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64"/>
    <p:restoredTop sz="86444"/>
  </p:normalViewPr>
  <p:slideViewPr>
    <p:cSldViewPr snapToGrid="0" snapToObjects="1">
      <p:cViewPr varScale="1">
        <p:scale>
          <a:sx n="44" d="100"/>
          <a:sy n="44" d="100"/>
        </p:scale>
        <p:origin x="147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9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CBB8-93AA-FA41-A054-EC9AB38F47E2}" type="datetimeFigureOut">
              <a:rPr lang="en-US" smtClean="0"/>
              <a:t>2/26/2019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2734-EEDA-BD46-88A2-C45264BABF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82530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C0FA1-A36F-B54B-AA84-677FDD35289C}" type="datetimeFigureOut">
              <a:rPr lang="sv-SE" smtClean="0"/>
              <a:t>2019-02-26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4C626-C32E-BE4F-9241-38E8A8CA19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97506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0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863" y="326589"/>
            <a:ext cx="887984" cy="950722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331200" y="6400800"/>
            <a:ext cx="8470800" cy="115200"/>
          </a:xfrm>
          <a:prstGeom prst="rect">
            <a:avLst/>
          </a:prstGeom>
          <a:gradFill flip="none" rotWithShape="1">
            <a:gsLst>
              <a:gs pos="0">
                <a:srgbClr val="E50076"/>
              </a:gs>
              <a:gs pos="100000">
                <a:srgbClr val="4B2582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1200" y="6516000"/>
            <a:ext cx="8470800" cy="2054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907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200" b="1" kern="1200">
          <a:gradFill>
            <a:gsLst>
              <a:gs pos="0">
                <a:srgbClr val="E50076"/>
              </a:gs>
              <a:gs pos="100000">
                <a:srgbClr val="4B2582"/>
              </a:gs>
            </a:gsLst>
            <a:lin ang="2700000" scaled="0"/>
          </a:gra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_page_1_color_pp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330200"/>
            <a:ext cx="8470900" cy="618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4020" y="1800000"/>
            <a:ext cx="2403261" cy="2579588"/>
          </a:xfrm>
          <a:prstGeom prst="rect">
            <a:avLst/>
          </a:prstGeom>
        </p:spPr>
      </p:pic>
      <p:pic>
        <p:nvPicPr>
          <p:cNvPr id="11" name="Picture 10" descr="line_3.eps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95" b="25195"/>
          <a:stretch/>
        </p:blipFill>
        <p:spPr>
          <a:xfrm>
            <a:off x="330200" y="6288300"/>
            <a:ext cx="8470900" cy="226800"/>
          </a:xfrm>
          <a:prstGeom prst="rect">
            <a:avLst/>
          </a:prstGeom>
        </p:spPr>
      </p:pic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266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Tack för att du lyssnade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Lycka till med din framtida delegering</a:t>
            </a:r>
            <a:r>
              <a:rPr lang="sv-SE" sz="28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!</a:t>
            </a:r>
          </a:p>
          <a:p>
            <a:endParaRPr lang="sv-SE" sz="2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Har du några frågor eller funderingar, kontakta sjuksköterskan på plats</a:t>
            </a:r>
            <a:endParaRPr lang="sv-SE" sz="28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174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sz="4400" dirty="0" smtClean="0">
                <a:latin typeface="Source Serif Pro" panose="02040603050405020204" pitchFamily="18" charset="0"/>
              </a:rPr>
              <a:t>Till </a:t>
            </a:r>
            <a:r>
              <a:rPr lang="sv-SE" sz="4400" dirty="0">
                <a:latin typeface="Source Serif Pro" panose="02040603050405020204" pitchFamily="18" charset="0"/>
              </a:rPr>
              <a:t>dig som ska utföra arbetsuppgifter på delegering i kommunal hälso- och sjukvård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r>
              <a:rPr lang="sv-SE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Allmän del</a:t>
            </a:r>
            <a:endParaRPr lang="sv-SE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015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Delegering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När legitimerad personal överlåter någon av sina arbetsuppgifter till den vårdpersonal som har kunskap att utföra arbetsuppgiften enligt hälso- och sjukvårdslagen [HSL]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Från formell kompetens till reell kompetens</a:t>
            </a:r>
            <a:endParaRPr lang="sv-SE" sz="2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272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Allmänt gäller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Ingen kan tvingas att åta sig en delegering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När du har åtagit dig en delegering har du ”tackat ja” till arbetsuppgiften. Då har du också en skyldighet att utföra den efter instruktioner och ordination.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Berätta om du tror att du inte kan hantera delegeringen.</a:t>
            </a:r>
            <a:endParaRPr lang="sv-SE" sz="28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329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En delegering är ett juridiskt dokument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Hälso- och sjukvårdslagen [HSL] (SFS 2017:30)</a:t>
            </a:r>
          </a:p>
          <a:p>
            <a:r>
              <a:rPr lang="sv-SE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Patientlagen</a:t>
            </a:r>
            <a:r>
              <a:rPr lang="sv-SE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(SFS 2014:821)</a:t>
            </a:r>
          </a:p>
          <a:p>
            <a:r>
              <a:rPr lang="sv-SE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Patientsäkerhetslagen (SFS 2010:659)</a:t>
            </a:r>
          </a:p>
          <a:p>
            <a:r>
              <a:rPr lang="sv-SE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Patientsäkerhetsförordningen (SFS 2010:1369)</a:t>
            </a:r>
          </a:p>
          <a:p>
            <a:r>
              <a:rPr lang="sv-SE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Patientdatalagen (SFS 2008:355)</a:t>
            </a:r>
          </a:p>
          <a:p>
            <a:r>
              <a:rPr lang="sv-SE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Läkemedelslagen (2015:315)</a:t>
            </a:r>
          </a:p>
          <a:p>
            <a:r>
              <a:rPr lang="sv-SE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Ledningssystem för systematiskt kvalitetsarbete (SOSFS 2011:9)</a:t>
            </a:r>
          </a:p>
          <a:p>
            <a:r>
              <a:rPr lang="sv-SE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Föreskrift om läkemedelshantering inom hälso- och sjukvården (HSLF-FS 2017:37)</a:t>
            </a:r>
          </a:p>
          <a:p>
            <a:r>
              <a:rPr lang="sv-SE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Föreskrift om basal hygien (SOSFS 2015:10)</a:t>
            </a:r>
          </a:p>
          <a:p>
            <a:r>
              <a:rPr lang="sv-SE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Lag om medicintekniska produkter (1993:584)</a:t>
            </a:r>
          </a:p>
          <a:p>
            <a:r>
              <a:rPr lang="sv-SE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Föreskrift hantering av medicintekniska produkter i hälso- och sjukvård (SOSFS 2008:1)</a:t>
            </a:r>
            <a:endParaRPr lang="sv-SE" sz="1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929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Delegeringsbeslutet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Är personligt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Ska dokumenteras på avsedd plats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Gäller för viss tid, högst ett år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Kan återkallas om arbetsuppgifterna inte sköts på rätt sätt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846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513027" cy="1325563"/>
          </a:xfrm>
        </p:spPr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Krav på den leg. personal </a:t>
            </a:r>
            <a:r>
              <a:rPr lang="sv-SE" dirty="0" smtClean="0">
                <a:latin typeface="Source Serif Pro" panose="02040603050405020204" pitchFamily="18" charset="0"/>
              </a:rPr>
              <a:t>som </a:t>
            </a:r>
            <a:r>
              <a:rPr lang="sv-SE" dirty="0">
                <a:latin typeface="Source Serif Pro" panose="02040603050405020204" pitchFamily="18" charset="0"/>
              </a:rPr>
              <a:t>delegerar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Ge tillräckligt med information och undervisning så att du kan känna dig trygg i din arbetsuppgift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Vara tydlig med vilken eller vilka arbetsuppgifter som delegeras till dig</a:t>
            </a:r>
          </a:p>
          <a:p>
            <a:r>
              <a:rPr lang="sv-SE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Ansvarar för att signeringslistor finns och är aktuella</a:t>
            </a:r>
            <a:endParaRPr lang="sv-SE" sz="2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115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Krav på dig som mottar en delegering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Berätta om du tror att du inte kan hantera delegeringen!</a:t>
            </a:r>
          </a:p>
          <a:p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Har du en delegering är det på ditt ansvar att se till så att uppgiften blir korrekt utförd</a:t>
            </a:r>
          </a:p>
          <a:p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Den arbetsuppgift som ska utföras, ska alltid utföras på det sätt som du blivit visad och instruerad</a:t>
            </a:r>
          </a:p>
          <a:p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Du har skyldighet att utföra arbetsuppgiften</a:t>
            </a:r>
          </a:p>
          <a:p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Du har skyldighet att meddela om något blivit fel</a:t>
            </a:r>
          </a:p>
          <a:p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En delegering är personlig. Du kan inte överlåta arbetsuppgiften till en arbetskamrat</a:t>
            </a:r>
          </a:p>
          <a:p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Du har själv ansvar för att hålla koll på om du har en giltig delegering och när din delegering upphör</a:t>
            </a:r>
          </a:p>
          <a:p>
            <a:r>
              <a:rPr lang="sv-SE" dirty="0">
                <a:latin typeface="Source Sans Pro" panose="020B0503030403020204" pitchFamily="34" charset="0"/>
                <a:ea typeface="Source Sans Pro" panose="020B0503030403020204" pitchFamily="34" charset="0"/>
              </a:rPr>
              <a:t>Du ska skriva din signatur i en lista för signaturförtydligande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660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Source Serif Pro" panose="02040603050405020204" pitchFamily="18" charset="0"/>
              </a:rPr>
              <a:t>Basala hygienrutiner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Gäller överallt där vård och omsorg bedrivs!</a:t>
            </a:r>
          </a:p>
          <a:p>
            <a:r>
              <a:rPr lang="sv-SE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Ska tillämpas i alla situationer och av all personal oavsett om det finns en känd smitta eller inte.</a:t>
            </a:r>
          </a:p>
          <a:p>
            <a:r>
              <a:rPr lang="sv-SE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 basala hygienrutiner ingår:</a:t>
            </a:r>
          </a:p>
          <a:p>
            <a:pPr lvl="1"/>
            <a:r>
              <a:rPr lang="sv-SE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Handhygien</a:t>
            </a:r>
          </a:p>
          <a:p>
            <a:pPr lvl="1"/>
            <a:r>
              <a:rPr lang="sv-SE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Skyddskläder /engångsplastförkläde</a:t>
            </a:r>
          </a:p>
          <a:p>
            <a:pPr lvl="1"/>
            <a:r>
              <a:rPr lang="sv-SE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Handskar</a:t>
            </a:r>
          </a:p>
          <a:p>
            <a:pPr lvl="1"/>
            <a:r>
              <a:rPr lang="sv-SE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Inga smycken eller långa naglar! </a:t>
            </a:r>
          </a:p>
          <a:p>
            <a:endParaRPr lang="sv-SE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sv-SE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Läs mer om basala hygienrutiner i Vårdhandboken</a:t>
            </a:r>
          </a:p>
          <a:p>
            <a:pPr marL="0" indent="0">
              <a:buNone/>
            </a:pPr>
            <a:r>
              <a:rPr lang="sv-SE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www.vardhandboken.se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smtClean="0"/>
              <a:t>Materialet är utarbetat av länets MASar och MARar i sammarbete med Högskolan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161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Högskolan Dalarna">
      <a:dk1>
        <a:sysClr val="windowText" lastClr="000000"/>
      </a:dk1>
      <a:lt1>
        <a:sysClr val="window" lastClr="FFFFFF"/>
      </a:lt1>
      <a:dk2>
        <a:srgbClr val="4B2582"/>
      </a:dk2>
      <a:lt2>
        <a:srgbClr val="E6E6E6"/>
      </a:lt2>
      <a:accent1>
        <a:srgbClr val="FFDD00"/>
      </a:accent1>
      <a:accent2>
        <a:srgbClr val="95C11F"/>
      </a:accent2>
      <a:accent3>
        <a:srgbClr val="007B3D"/>
      </a:accent3>
      <a:accent4>
        <a:srgbClr val="E50076"/>
      </a:accent4>
      <a:accent5>
        <a:srgbClr val="E4003A"/>
      </a:accent5>
      <a:accent6>
        <a:srgbClr val="E4003A"/>
      </a:accent6>
      <a:hlink>
        <a:srgbClr val="008BD2"/>
      </a:hlink>
      <a:folHlink>
        <a:srgbClr val="008BD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mall_kfr.pptx" id="{08B0DE8C-7E1F-4DEE-B018-62020ADA5217}" vid="{76683AA8-43E8-4C41-8F8B-898485F25D7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Powerpointpresentation (4)</Template>
  <TotalTime>42</TotalTime>
  <Words>570</Words>
  <Application>Microsoft Office PowerPoint</Application>
  <PresentationFormat>Bildspel på skärmen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7" baseType="lpstr">
      <vt:lpstr>Arial</vt:lpstr>
      <vt:lpstr>Calibri</vt:lpstr>
      <vt:lpstr>Source Sans Pro</vt:lpstr>
      <vt:lpstr>Source Sans Pro SemiBold</vt:lpstr>
      <vt:lpstr>Source Serif Pro</vt:lpstr>
      <vt:lpstr>Times New Roman</vt:lpstr>
      <vt:lpstr>Office-tema</vt:lpstr>
      <vt:lpstr>PowerPoint-presentation</vt:lpstr>
      <vt:lpstr>Till dig som ska utföra arbetsuppgifter på delegering i kommunal hälso- och sjukvård</vt:lpstr>
      <vt:lpstr>Delegering</vt:lpstr>
      <vt:lpstr>Allmänt gäller</vt:lpstr>
      <vt:lpstr>En delegering är ett juridiskt dokument</vt:lpstr>
      <vt:lpstr>Delegeringsbeslutet</vt:lpstr>
      <vt:lpstr>Krav på den leg. personal som delegerar</vt:lpstr>
      <vt:lpstr>Krav på dig som mottar en delegering</vt:lpstr>
      <vt:lpstr>Basala hygienrutiner</vt:lpstr>
      <vt:lpstr>Tack för att du lyssnade</vt:lpstr>
    </vt:vector>
  </TitlesOfParts>
  <Company>Högskolan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Neljesjö</dc:creator>
  <cp:lastModifiedBy>Natalie Ekström O'Connell</cp:lastModifiedBy>
  <cp:revision>31</cp:revision>
  <cp:lastPrinted>2017-03-10T09:07:23Z</cp:lastPrinted>
  <dcterms:created xsi:type="dcterms:W3CDTF">2019-02-20T07:30:50Z</dcterms:created>
  <dcterms:modified xsi:type="dcterms:W3CDTF">2019-02-26T15:27:42Z</dcterms:modified>
</cp:coreProperties>
</file>