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672" r:id="rId5"/>
  </p:sldMasterIdLst>
  <p:notesMasterIdLst>
    <p:notesMasterId r:id="rId22"/>
  </p:notesMasterIdLst>
  <p:handoutMasterIdLst>
    <p:handoutMasterId r:id="rId23"/>
  </p:handoutMasterIdLst>
  <p:sldIdLst>
    <p:sldId id="258" r:id="rId6"/>
    <p:sldId id="259" r:id="rId7"/>
    <p:sldId id="282" r:id="rId8"/>
    <p:sldId id="1919" r:id="rId9"/>
    <p:sldId id="285" r:id="rId10"/>
    <p:sldId id="270" r:id="rId11"/>
    <p:sldId id="1921" r:id="rId12"/>
    <p:sldId id="274" r:id="rId13"/>
    <p:sldId id="286" r:id="rId14"/>
    <p:sldId id="269" r:id="rId15"/>
    <p:sldId id="277" r:id="rId16"/>
    <p:sldId id="1920" r:id="rId17"/>
    <p:sldId id="260" r:id="rId18"/>
    <p:sldId id="264" r:id="rId19"/>
    <p:sldId id="1918" r:id="rId20"/>
    <p:sldId id="26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 Hasselquist (HDa)" initials="FH(" lastIdx="1" clrIdx="0">
    <p:extLst>
      <p:ext uri="{19B8F6BF-5375-455C-9EA6-DF929625EA0E}">
        <p15:presenceInfo xmlns:p15="http://schemas.microsoft.com/office/powerpoint/2012/main" userId="S::fhe@du.se::9fb0fe49-10b5-42ef-aef8-66b49f762e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00"/>
    <a:srgbClr val="CE0060"/>
    <a:srgbClr val="341C65"/>
    <a:srgbClr val="4B2582"/>
    <a:srgbClr val="4A2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2599" autoAdjust="0"/>
  </p:normalViewPr>
  <p:slideViewPr>
    <p:cSldViewPr snapToGrid="0">
      <p:cViewPr varScale="1">
        <p:scale>
          <a:sx n="43" d="100"/>
          <a:sy n="43" d="100"/>
        </p:scale>
        <p:origin x="139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Norman (HDa)" userId="2ebffde4-3aea-47d5-9807-950f07be36af" providerId="ADAL" clId="{B26C4AD2-6315-4CD6-9E10-37C0EC983ED2}"/>
    <pc:docChg chg="delSld">
      <pc:chgData name="Emma Norman (HDa)" userId="2ebffde4-3aea-47d5-9807-950f07be36af" providerId="ADAL" clId="{B26C4AD2-6315-4CD6-9E10-37C0EC983ED2}" dt="2024-04-04T06:28:21.899" v="0" actId="47"/>
      <pc:docMkLst>
        <pc:docMk/>
      </pc:docMkLst>
      <pc:sldChg chg="del">
        <pc:chgData name="Emma Norman (HDa)" userId="2ebffde4-3aea-47d5-9807-950f07be36af" providerId="ADAL" clId="{B26C4AD2-6315-4CD6-9E10-37C0EC983ED2}" dt="2024-04-04T06:28:21.899" v="0" actId="47"/>
        <pc:sldMkLst>
          <pc:docMk/>
          <pc:sldMk cId="1868259614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Resultat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-25.8</c:v>
                </c:pt>
                <c:pt idx="1">
                  <c:v>-51</c:v>
                </c:pt>
                <c:pt idx="2">
                  <c:v>-17.600000000000001</c:v>
                </c:pt>
                <c:pt idx="3">
                  <c:v>8.3000000000000007</c:v>
                </c:pt>
                <c:pt idx="4">
                  <c:v>-15.4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6A-4873-B6FE-5725203858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6536160"/>
        <c:axId val="536524640"/>
      </c:barChart>
      <c:catAx>
        <c:axId val="53653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36524640"/>
        <c:crosses val="autoZero"/>
        <c:auto val="1"/>
        <c:lblAlgn val="ctr"/>
        <c:lblOffset val="100"/>
        <c:noMultiLvlLbl val="0"/>
      </c:catAx>
      <c:valAx>
        <c:axId val="53652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3653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'Inkl takbelopp o prognos 24-26'!$C$3</c:f>
              <c:strCache>
                <c:ptCount val="1"/>
                <c:pt idx="0">
                  <c:v>Takbelopp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'Inkl takbelopp o prognos 24-26'!$B$4:$B$14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'Inkl takbelopp o prognos 24-26'!$C$4:$C$14</c:f>
              <c:numCache>
                <c:formatCode>#,##0</c:formatCode>
                <c:ptCount val="11"/>
                <c:pt idx="0">
                  <c:v>402.15</c:v>
                </c:pt>
                <c:pt idx="1">
                  <c:v>408.483</c:v>
                </c:pt>
                <c:pt idx="2">
                  <c:v>432.08499999999998</c:v>
                </c:pt>
                <c:pt idx="3">
                  <c:v>436.471</c:v>
                </c:pt>
                <c:pt idx="4">
                  <c:v>446.23899999999998</c:v>
                </c:pt>
                <c:pt idx="5">
                  <c:v>485.53800000000001</c:v>
                </c:pt>
                <c:pt idx="6">
                  <c:v>487.005</c:v>
                </c:pt>
                <c:pt idx="7">
                  <c:v>488.27600000000001</c:v>
                </c:pt>
                <c:pt idx="8">
                  <c:v>506</c:v>
                </c:pt>
                <c:pt idx="9">
                  <c:v>501</c:v>
                </c:pt>
                <c:pt idx="10">
                  <c:v>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F4-44B1-B14D-FEC0D2B28F83}"/>
            </c:ext>
          </c:extLst>
        </c:ser>
        <c:ser>
          <c:idx val="1"/>
          <c:order val="1"/>
          <c:tx>
            <c:strRef>
              <c:f>'Inkl takbelopp o prognos 24-26'!$D$3</c:f>
              <c:strCache>
                <c:ptCount val="1"/>
                <c:pt idx="0">
                  <c:v>Studentproduktion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'Inkl takbelopp o prognos 24-26'!$B$4:$B$14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'Inkl takbelopp o prognos 24-26'!$D$4:$D$14</c:f>
              <c:numCache>
                <c:formatCode>#,##0</c:formatCode>
                <c:ptCount val="11"/>
                <c:pt idx="0">
                  <c:v>415.41800000000001</c:v>
                </c:pt>
                <c:pt idx="1">
                  <c:v>418.00900000000001</c:v>
                </c:pt>
                <c:pt idx="2">
                  <c:v>413.01799999999997</c:v>
                </c:pt>
                <c:pt idx="3">
                  <c:v>429.44499999999999</c:v>
                </c:pt>
                <c:pt idx="4">
                  <c:v>482.33199999999999</c:v>
                </c:pt>
                <c:pt idx="5">
                  <c:v>504.59300000000002</c:v>
                </c:pt>
                <c:pt idx="6">
                  <c:v>452.52100000000002</c:v>
                </c:pt>
                <c:pt idx="7">
                  <c:v>452.84199999999998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F4-44B1-B14D-FEC0D2B28F83}"/>
            </c:ext>
          </c:extLst>
        </c:ser>
        <c:ser>
          <c:idx val="2"/>
          <c:order val="2"/>
          <c:tx>
            <c:strRef>
              <c:f>'Inkl takbelopp o prognos 24-26'!$E$3</c:f>
              <c:strCache>
                <c:ptCount val="1"/>
                <c:pt idx="0">
                  <c:v>Prognos studentproduktion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'Inkl takbelopp o prognos 24-26'!$E$4:$E$14</c:f>
              <c:numCache>
                <c:formatCode>General</c:formatCode>
                <c:ptCount val="11"/>
                <c:pt idx="7" formatCode="#,##0">
                  <c:v>453</c:v>
                </c:pt>
                <c:pt idx="8" formatCode="#,##0">
                  <c:v>485</c:v>
                </c:pt>
                <c:pt idx="9" formatCode="#,##0">
                  <c:v>494</c:v>
                </c:pt>
                <c:pt idx="10" formatCode="#,##0">
                  <c:v>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F4-44B1-B14D-FEC0D2B28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1571456"/>
        <c:axId val="1711572416"/>
      </c:lineChart>
      <c:catAx>
        <c:axId val="171157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711572416"/>
        <c:crosses val="autoZero"/>
        <c:auto val="1"/>
        <c:lblAlgn val="ctr"/>
        <c:lblOffset val="100"/>
        <c:noMultiLvlLbl val="0"/>
      </c:catAx>
      <c:valAx>
        <c:axId val="1711572416"/>
        <c:scaling>
          <c:orientation val="minMax"/>
          <c:min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/>
                  <a:t>mnkr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71157145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Antal anst per 1 jan 2016-2024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756</c:v>
                </c:pt>
                <c:pt idx="1">
                  <c:v>769</c:v>
                </c:pt>
                <c:pt idx="2">
                  <c:v>762</c:v>
                </c:pt>
                <c:pt idx="3">
                  <c:v>773</c:v>
                </c:pt>
                <c:pt idx="4">
                  <c:v>783</c:v>
                </c:pt>
                <c:pt idx="5">
                  <c:v>845</c:v>
                </c:pt>
                <c:pt idx="6">
                  <c:v>849</c:v>
                </c:pt>
                <c:pt idx="7">
                  <c:v>820</c:v>
                </c:pt>
                <c:pt idx="8">
                  <c:v>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7D-47EA-9331-AB0EA37AE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3675279"/>
        <c:axId val="483651759"/>
      </c:lineChart>
      <c:catAx>
        <c:axId val="48367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3651759"/>
        <c:crosses val="autoZero"/>
        <c:auto val="1"/>
        <c:lblAlgn val="ctr"/>
        <c:lblOffset val="100"/>
        <c:noMultiLvlLbl val="0"/>
      </c:catAx>
      <c:valAx>
        <c:axId val="48365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36752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Intäkter av anslag mnkr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463</c:v>
                </c:pt>
                <c:pt idx="1">
                  <c:v>471</c:v>
                </c:pt>
                <c:pt idx="2">
                  <c:v>509</c:v>
                </c:pt>
                <c:pt idx="3">
                  <c:v>518</c:v>
                </c:pt>
                <c:pt idx="4">
                  <c:v>534</c:v>
                </c:pt>
                <c:pt idx="5">
                  <c:v>594</c:v>
                </c:pt>
                <c:pt idx="6">
                  <c:v>597</c:v>
                </c:pt>
                <c:pt idx="7">
                  <c:v>591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10-4F40-AA5A-B867F2D427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Personalkostnader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433</c:v>
                </c:pt>
                <c:pt idx="1">
                  <c:v>450</c:v>
                </c:pt>
                <c:pt idx="2">
                  <c:v>489</c:v>
                </c:pt>
                <c:pt idx="3">
                  <c:v>513</c:v>
                </c:pt>
                <c:pt idx="4">
                  <c:v>567</c:v>
                </c:pt>
                <c:pt idx="5">
                  <c:v>600</c:v>
                </c:pt>
                <c:pt idx="6">
                  <c:v>584</c:v>
                </c:pt>
                <c:pt idx="7">
                  <c:v>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10-4F40-AA5A-B867F2D427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Lokalkostnader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69</c:v>
                </c:pt>
                <c:pt idx="1">
                  <c:v>68</c:v>
                </c:pt>
                <c:pt idx="2">
                  <c:v>70</c:v>
                </c:pt>
                <c:pt idx="3">
                  <c:v>65</c:v>
                </c:pt>
                <c:pt idx="4">
                  <c:v>62</c:v>
                </c:pt>
                <c:pt idx="5">
                  <c:v>59</c:v>
                </c:pt>
                <c:pt idx="6">
                  <c:v>60</c:v>
                </c:pt>
                <c:pt idx="7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10-4F40-AA5A-B867F2D427B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Resultat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Sheet1!$E$2:$E$9</c:f>
              <c:numCache>
                <c:formatCode>General</c:formatCode>
                <c:ptCount val="8"/>
                <c:pt idx="0">
                  <c:v>-13</c:v>
                </c:pt>
                <c:pt idx="1">
                  <c:v>2</c:v>
                </c:pt>
                <c:pt idx="2">
                  <c:v>22</c:v>
                </c:pt>
                <c:pt idx="3">
                  <c:v>-26</c:v>
                </c:pt>
                <c:pt idx="4">
                  <c:v>-51</c:v>
                </c:pt>
                <c:pt idx="5">
                  <c:v>-18</c:v>
                </c:pt>
                <c:pt idx="6">
                  <c:v>8</c:v>
                </c:pt>
                <c:pt idx="7">
                  <c:v>-15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A10-4F40-AA5A-B867F2D42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9906111"/>
        <c:axId val="449908031"/>
      </c:lineChart>
      <c:catAx>
        <c:axId val="449906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49908031"/>
        <c:crosses val="autoZero"/>
        <c:auto val="1"/>
        <c:lblAlgn val="ctr"/>
        <c:lblOffset val="100"/>
        <c:noMultiLvlLbl val="0"/>
      </c:catAx>
      <c:valAx>
        <c:axId val="449908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49906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'Prognos i 2024 års prisnivå '!$C$4</c:f>
              <c:strCache>
                <c:ptCount val="1"/>
                <c:pt idx="0">
                  <c:v>Intäkter av anslag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'Prognos i 2024 års prisnivå '!$B$5:$B$15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'Prognos i 2024 års prisnivå '!$C$5:$C$12</c:f>
              <c:numCache>
                <c:formatCode>General</c:formatCode>
                <c:ptCount val="8"/>
                <c:pt idx="0">
                  <c:v>463</c:v>
                </c:pt>
                <c:pt idx="1">
                  <c:v>471</c:v>
                </c:pt>
                <c:pt idx="2">
                  <c:v>509</c:v>
                </c:pt>
                <c:pt idx="3">
                  <c:v>518</c:v>
                </c:pt>
                <c:pt idx="4">
                  <c:v>534</c:v>
                </c:pt>
                <c:pt idx="5">
                  <c:v>594</c:v>
                </c:pt>
                <c:pt idx="6">
                  <c:v>597</c:v>
                </c:pt>
                <c:pt idx="7">
                  <c:v>591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3F-4F9C-ACFE-4BEB761A4132}"/>
            </c:ext>
          </c:extLst>
        </c:ser>
        <c:ser>
          <c:idx val="1"/>
          <c:order val="1"/>
          <c:tx>
            <c:strRef>
              <c:f>'Prognos i 2024 års prisnivå '!$E$4</c:f>
              <c:strCache>
                <c:ptCount val="1"/>
                <c:pt idx="0">
                  <c:v>Personalkostnader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'Prognos i 2024 års prisnivå '!$B$5:$B$15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'Prognos i 2024 års prisnivå '!$E$5:$E$12</c:f>
              <c:numCache>
                <c:formatCode>General</c:formatCode>
                <c:ptCount val="8"/>
                <c:pt idx="0">
                  <c:v>433</c:v>
                </c:pt>
                <c:pt idx="1">
                  <c:v>450</c:v>
                </c:pt>
                <c:pt idx="2">
                  <c:v>489</c:v>
                </c:pt>
                <c:pt idx="3">
                  <c:v>513</c:v>
                </c:pt>
                <c:pt idx="4">
                  <c:v>567</c:v>
                </c:pt>
                <c:pt idx="5">
                  <c:v>600</c:v>
                </c:pt>
                <c:pt idx="6">
                  <c:v>584</c:v>
                </c:pt>
                <c:pt idx="7">
                  <c:v>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3F-4F9C-ACFE-4BEB761A4132}"/>
            </c:ext>
          </c:extLst>
        </c:ser>
        <c:ser>
          <c:idx val="2"/>
          <c:order val="2"/>
          <c:tx>
            <c:strRef>
              <c:f>'Prognos i 2024 års prisnivå '!$G$4</c:f>
              <c:strCache>
                <c:ptCount val="1"/>
                <c:pt idx="0">
                  <c:v>Lokalkostnader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'Prognos i 2024 års prisnivå '!$B$5:$B$15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'Prognos i 2024 års prisnivå '!$G$5:$G$12</c:f>
              <c:numCache>
                <c:formatCode>General</c:formatCode>
                <c:ptCount val="8"/>
                <c:pt idx="0">
                  <c:v>69</c:v>
                </c:pt>
                <c:pt idx="1">
                  <c:v>68</c:v>
                </c:pt>
                <c:pt idx="2">
                  <c:v>70</c:v>
                </c:pt>
                <c:pt idx="3">
                  <c:v>65</c:v>
                </c:pt>
                <c:pt idx="4">
                  <c:v>62</c:v>
                </c:pt>
                <c:pt idx="5">
                  <c:v>59</c:v>
                </c:pt>
                <c:pt idx="6">
                  <c:v>60</c:v>
                </c:pt>
                <c:pt idx="7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3F-4F9C-ACFE-4BEB761A4132}"/>
            </c:ext>
          </c:extLst>
        </c:ser>
        <c:ser>
          <c:idx val="3"/>
          <c:order val="3"/>
          <c:tx>
            <c:strRef>
              <c:f>'Prognos i 2024 års prisnivå '!$D$4</c:f>
              <c:strCache>
                <c:ptCount val="1"/>
                <c:pt idx="0">
                  <c:v>Prognos int anslag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'Prognos i 2024 års prisnivå '!$D$5:$D$15</c:f>
              <c:numCache>
                <c:formatCode>General</c:formatCode>
                <c:ptCount val="11"/>
                <c:pt idx="7">
                  <c:v>591</c:v>
                </c:pt>
                <c:pt idx="8">
                  <c:v>599</c:v>
                </c:pt>
                <c:pt idx="9">
                  <c:v>608</c:v>
                </c:pt>
                <c:pt idx="10">
                  <c:v>622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3F-4F9C-ACFE-4BEB761A4132}"/>
            </c:ext>
          </c:extLst>
        </c:ser>
        <c:ser>
          <c:idx val="4"/>
          <c:order val="4"/>
          <c:tx>
            <c:strRef>
              <c:f>'Prognos i 2024 års prisnivå '!$F$4</c:f>
              <c:strCache>
                <c:ptCount val="1"/>
                <c:pt idx="0">
                  <c:v>Prognos pers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'Prognos i 2024 års prisnivå '!$F$5:$F$15</c:f>
              <c:numCache>
                <c:formatCode>General</c:formatCode>
                <c:ptCount val="11"/>
                <c:pt idx="7">
                  <c:v>595</c:v>
                </c:pt>
                <c:pt idx="8">
                  <c:v>605</c:v>
                </c:pt>
                <c:pt idx="9">
                  <c:v>596</c:v>
                </c:pt>
                <c:pt idx="10">
                  <c:v>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43F-4F9C-ACFE-4BEB761A4132}"/>
            </c:ext>
          </c:extLst>
        </c:ser>
        <c:ser>
          <c:idx val="5"/>
          <c:order val="5"/>
          <c:tx>
            <c:strRef>
              <c:f>'Prognos i 2024 års prisnivå '!$H$4</c:f>
              <c:strCache>
                <c:ptCount val="1"/>
                <c:pt idx="0">
                  <c:v>Prognos lokal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'Prognos i 2024 års prisnivå '!$H$5:$H$15</c:f>
              <c:numCache>
                <c:formatCode>General</c:formatCode>
                <c:ptCount val="11"/>
                <c:pt idx="7">
                  <c:v>60</c:v>
                </c:pt>
                <c:pt idx="8">
                  <c:v>82</c:v>
                </c:pt>
                <c:pt idx="9">
                  <c:v>82</c:v>
                </c:pt>
                <c:pt idx="10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43F-4F9C-ACFE-4BEB761A41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04307024"/>
        <c:axId val="1604307504"/>
      </c:lineChart>
      <c:catAx>
        <c:axId val="160430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604307504"/>
        <c:crosses val="autoZero"/>
        <c:auto val="1"/>
        <c:lblAlgn val="ctr"/>
        <c:lblOffset val="100"/>
        <c:noMultiLvlLbl val="0"/>
      </c:catAx>
      <c:valAx>
        <c:axId val="16043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/>
                  <a:t>mnkr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604307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122</c:v>
                </c:pt>
                <c:pt idx="1">
                  <c:v>125</c:v>
                </c:pt>
                <c:pt idx="2">
                  <c:v>147</c:v>
                </c:pt>
                <c:pt idx="3">
                  <c:v>121</c:v>
                </c:pt>
                <c:pt idx="4">
                  <c:v>69</c:v>
                </c:pt>
                <c:pt idx="5">
                  <c:v>52</c:v>
                </c:pt>
                <c:pt idx="6">
                  <c:v>60</c:v>
                </c:pt>
                <c:pt idx="7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64-465B-97F6-D241F02D15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Utbildning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106</c:v>
                </c:pt>
                <c:pt idx="1">
                  <c:v>103</c:v>
                </c:pt>
                <c:pt idx="2">
                  <c:v>112</c:v>
                </c:pt>
                <c:pt idx="3">
                  <c:v>82</c:v>
                </c:pt>
                <c:pt idx="4">
                  <c:v>41</c:v>
                </c:pt>
                <c:pt idx="5">
                  <c:v>8</c:v>
                </c:pt>
                <c:pt idx="6">
                  <c:v>11</c:v>
                </c:pt>
                <c:pt idx="7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64-465B-97F6-D241F02D15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Forskning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5</c:v>
                </c:pt>
                <c:pt idx="1">
                  <c:v>9</c:v>
                </c:pt>
                <c:pt idx="2">
                  <c:v>23</c:v>
                </c:pt>
                <c:pt idx="3">
                  <c:v>28</c:v>
                </c:pt>
                <c:pt idx="4">
                  <c:v>20</c:v>
                </c:pt>
                <c:pt idx="5">
                  <c:v>37</c:v>
                </c:pt>
                <c:pt idx="6">
                  <c:v>41</c:v>
                </c:pt>
                <c:pt idx="7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64-465B-97F6-D241F02D1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3675759"/>
        <c:axId val="483673839"/>
      </c:lineChart>
      <c:catAx>
        <c:axId val="483675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3673839"/>
        <c:crosses val="autoZero"/>
        <c:auto val="1"/>
        <c:lblAlgn val="ctr"/>
        <c:lblOffset val="100"/>
        <c:noMultiLvlLbl val="0"/>
      </c:catAx>
      <c:valAx>
        <c:axId val="48367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3675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0.66692</cdr:x>
      <cdr:y>0.20858</cdr:y>
    </cdr:from>
    <cdr:to>
      <cdr:x>0.74388</cdr:x>
      <cdr:y>0.26647</cdr:y>
    </cdr:to>
    <cdr:sp macro="" textlink="">
      <cdr:nvSpPr>
        <cdr:cNvPr id="2" name="textruta 1">
          <a:extLst xmlns:a="http://schemas.openxmlformats.org/drawingml/2006/main">
            <a:ext uri="{FF2B5EF4-FFF2-40B4-BE49-F238E27FC236}">
              <a16:creationId xmlns:a16="http://schemas.microsoft.com/office/drawing/2014/main" id="{C36C27B5-93A8-AA05-E67A-49E10C86ABA4}"/>
            </a:ext>
          </a:extLst>
        </cdr:cNvPr>
        <cdr:cNvSpPr txBox="1"/>
      </cdr:nvSpPr>
      <cdr:spPr>
        <a:xfrm xmlns:a="http://schemas.openxmlformats.org/drawingml/2006/main">
          <a:off x="5536050" y="1037942"/>
          <a:ext cx="638828" cy="288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sv-SE" sz="1200" dirty="0">
              <a:solidFill>
                <a:schemeClr val="bg1"/>
              </a:solidFill>
            </a:rPr>
            <a:t>2022</a:t>
          </a:r>
          <a:endParaRPr lang="sv-SE" sz="11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96752" y="413468"/>
            <a:ext cx="2615979" cy="2476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ECBB8-93AA-FA41-A054-EC9AB38F47E2}" type="datetimeFigureOut">
              <a:rPr lang="en-US" sz="1000" smtClean="0"/>
              <a:t>4/4/2024</a:t>
            </a:fld>
            <a:endParaRPr lang="sv-SE" sz="10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1C883BD-B9DF-4058-B8CF-4B4FE80C3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09" y="209552"/>
            <a:ext cx="1562431" cy="495295"/>
          </a:xfrm>
          <a:prstGeom prst="rect">
            <a:avLst/>
          </a:prstGeom>
        </p:spPr>
      </p:pic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CC1EFC61-F8FA-4E87-AA9D-484BBD58E1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57200" y="844230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v-SE" sz="1000" dirty="0"/>
              <a:t>© Högskolan Dalarna 	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CC2BB7DA-C860-4897-A1B5-F8387CAFB0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440931" y="844230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1DF77-84AF-42BB-B24D-D58989A766F1}" type="slidenum">
              <a:rPr lang="sv-SE" sz="1000" smtClean="0"/>
              <a:t>‹#›</a:t>
            </a:fld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84582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8BD41841-4AB6-4B7F-943E-3760686E5F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96752" y="413468"/>
            <a:ext cx="2615979" cy="2476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ECBB8-93AA-FA41-A054-EC9AB38F47E2}" type="datetimeFigureOut">
              <a:rPr lang="en-US" sz="1000" smtClean="0"/>
              <a:t>4/4/2024</a:t>
            </a:fld>
            <a:endParaRPr lang="sv-SE" sz="100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8D241A4-5859-4392-866F-D0DEFD38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09" y="209552"/>
            <a:ext cx="1562431" cy="495295"/>
          </a:xfrm>
          <a:prstGeom prst="rect">
            <a:avLst/>
          </a:prstGeom>
        </p:spPr>
      </p:pic>
      <p:sp>
        <p:nvSpPr>
          <p:cNvPr id="10" name="Platshållare för sidfot 11">
            <a:extLst>
              <a:ext uri="{FF2B5EF4-FFF2-40B4-BE49-F238E27FC236}">
                <a16:creationId xmlns:a16="http://schemas.microsoft.com/office/drawing/2014/main" id="{E6ED88F8-9698-4305-B7AA-EFCA568208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457200" y="844230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v-SE" sz="1000" dirty="0"/>
              <a:t>© Högskolan Dalarna 	</a:t>
            </a:r>
          </a:p>
        </p:txBody>
      </p:sp>
      <p:sp>
        <p:nvSpPr>
          <p:cNvPr id="11" name="Platshållare för bildnummer 12">
            <a:extLst>
              <a:ext uri="{FF2B5EF4-FFF2-40B4-BE49-F238E27FC236}">
                <a16:creationId xmlns:a16="http://schemas.microsoft.com/office/drawing/2014/main" id="{56AF3104-1F42-425D-880E-39B59ADE9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440931" y="844230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1DF77-84AF-42BB-B24D-D58989A766F1}" type="slidenum">
              <a:rPr lang="sv-SE" sz="1000" smtClean="0"/>
              <a:t>‹#›</a:t>
            </a:fld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8597506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i="1" dirty="0"/>
              <a:t>Ge exempel</a:t>
            </a:r>
            <a:br>
              <a:rPr lang="sv-SE" dirty="0"/>
            </a:b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Åtgärdsplan finns framtagen där vi jobbar utifrån två perspektiv och med ingången hur kan vi öka intäkterna samt hur kan vi minska våra kostnader. </a:t>
            </a:r>
          </a:p>
          <a:p>
            <a:pPr algn="l"/>
            <a:br>
              <a:rPr lang="sv-SE" dirty="0"/>
            </a:br>
            <a:r>
              <a:rPr lang="sv-SE" dirty="0"/>
              <a:t>KORT SIKT</a:t>
            </a:r>
            <a:br>
              <a:rPr lang="sv-SE" dirty="0"/>
            </a:br>
            <a:r>
              <a:rPr lang="sv-SE" dirty="0"/>
              <a:t>Exempelvis öka antagningstal där möjligt HT-24, vårterminens andra läsperiod, sommarkurser.</a:t>
            </a:r>
            <a:br>
              <a:rPr lang="sv-SE" dirty="0"/>
            </a:br>
            <a:br>
              <a:rPr lang="sv-SE" dirty="0"/>
            </a:br>
            <a:r>
              <a:rPr lang="sv-SE" dirty="0"/>
              <a:t>Återhållsamhet kring att t.ex. tillsätta vakanser. Och som ni känner till har vi beslutat ett generellt stopp för </a:t>
            </a:r>
            <a: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  <a:t> Konferenser hos kommersiell aktör, till exempel konferensanläggning eller liknande.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  <a:t> Tjänsteresor med övernattning.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  <a:t> Utbildningar som anordnas av extern utbildningssamordnare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  <a:t> Konsulttjänster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dirty="0"/>
            </a:br>
            <a:r>
              <a:rPr lang="sv-SE" b="1" dirty="0"/>
              <a:t>LÅNG SIKT</a:t>
            </a:r>
            <a:br>
              <a:rPr lang="sv-SE" b="1" dirty="0"/>
            </a:br>
            <a:r>
              <a:rPr lang="sv-SE" b="0" i="0" dirty="0"/>
              <a:t>Här har vi redan inlett arbetet exempelvis genom </a:t>
            </a:r>
            <a:r>
              <a:rPr lang="sv-SE" sz="1200" b="0" i="0" dirty="0"/>
              <a:t>beslut om tillfällig förändring av personalberedning som innebär att r</a:t>
            </a:r>
            <a: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  <a:t>ektor kommer att delta i personalberedningen och tillstyrka alternativt avslå utlysningar när det gäller samtliga lärartjänster och övriga tjänster relaterade till utbildning och forskning.</a:t>
            </a:r>
            <a:b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</a:br>
            <a:b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Fira Sans" panose="020B0803050000020004" pitchFamily="34" charset="0"/>
              </a:rPr>
              <a:t>Annat som inom kort kan komma att beslutas om är att </a:t>
            </a:r>
            <a:r>
              <a:rPr lang="sv-SE" dirty="0"/>
              <a:t>inte anta studenter till program och kurser när antal sökande är under en viss gräns. </a:t>
            </a:r>
            <a:br>
              <a:rPr lang="sv-SE" dirty="0"/>
            </a:br>
            <a:r>
              <a:rPr lang="sv-SE" dirty="0"/>
              <a:t>Och när det gäller våra lokaler se över förtätning, avsluta hyreskontrakt, hyra ut till externa aktörer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dirty="0">
              <a:solidFill>
                <a:srgbClr val="000000"/>
              </a:solidFill>
              <a:effectLst/>
              <a:latin typeface="Fira Sans" panose="020B08030500000200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dirty="0"/>
            </a:br>
            <a:r>
              <a:rPr lang="sv-SE" dirty="0"/>
              <a:t>MEDELLÅNG OCH LÅNG SIKT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DF77-84AF-42BB-B24D-D58989A766F1}" type="slidenum">
              <a:rPr lang="sv-SE" sz="1000" smtClean="0"/>
              <a:t>13</a:t>
            </a:fld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217922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Mod, ansvar, öppenhet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DF77-84AF-42BB-B24D-D58989A766F1}" type="slidenum">
              <a:rPr lang="sv-SE" sz="1000" smtClean="0"/>
              <a:t>14</a:t>
            </a:fld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34144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VISAS ENDAST VID CHEFSINFORMATION.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DF77-84AF-42BB-B24D-D58989A766F1}" type="slidenum">
              <a:rPr lang="sv-SE" sz="1000" smtClean="0"/>
              <a:t>15</a:t>
            </a:fld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24006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effectLst/>
              </a:rPr>
              <a:t>En tid för oss att visa den kraft som finns i vår organisation fylld av kunskap och kreativa, lösningsfokuserade medarbetare.</a:t>
            </a:r>
            <a:br>
              <a:rPr lang="sv-SE" sz="1200" dirty="0">
                <a:effectLst/>
              </a:rPr>
            </a:br>
            <a:r>
              <a:rPr lang="sv-SE" sz="1200" dirty="0">
                <a:effectLst/>
              </a:rPr>
              <a:t>Öppenhet, mod och ansvar. </a:t>
            </a:r>
          </a:p>
          <a:p>
            <a:endParaRPr lang="sv-SE" sz="1200" dirty="0">
              <a:effectLst/>
            </a:endParaRPr>
          </a:p>
          <a:p>
            <a:r>
              <a:rPr lang="sv-SE" sz="1200" dirty="0">
                <a:effectLst/>
              </a:rPr>
              <a:t>Var kostnadsmedveten! Alla bidrar.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DF77-84AF-42BB-B24D-D58989A766F1}" type="slidenum">
              <a:rPr lang="sv-SE" sz="1000" smtClean="0"/>
              <a:t>16</a:t>
            </a:fld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389836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huvud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A7B94-8C94-4C29-9FC5-4F685E2DBA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529968"/>
            <a:ext cx="9001125" cy="55739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B7811F14-D9A4-42B3-A641-19CF60CF1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165225"/>
            <a:ext cx="9001125" cy="1037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r>
              <a:rPr lang="en-US" dirty="0"/>
              <a:t> </a:t>
            </a:r>
            <a:endParaRPr lang="sv-SE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C289252-3F0D-4734-8DC3-F7C5BE14F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3368" y="2263502"/>
            <a:ext cx="9001124" cy="350547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853EA4C1-86D7-48E2-8731-A2CA21E54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719211BB-FA25-4248-9DD2-82F331A6D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C88B5C8D-6BCC-41D9-929B-809EE31AD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6B430ED1-9925-4DB5-9CDD-5FD97EEF5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1056"/>
            <a:ext cx="9006689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3" name="Platshållare för tabell 2">
            <a:extLst>
              <a:ext uri="{FF2B5EF4-FFF2-40B4-BE49-F238E27FC236}">
                <a16:creationId xmlns:a16="http://schemas.microsoft.com/office/drawing/2014/main" id="{F8259EC0-03AE-4BC6-98ED-B0C9588A61A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89360" y="1520825"/>
            <a:ext cx="9501188" cy="42493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/>
            </a:lvl1pPr>
          </a:lstStyle>
          <a:p>
            <a:r>
              <a:rPr lang="sv-SE"/>
              <a:t>Klicka på ikonen för att lägga till en tabell</a:t>
            </a:r>
            <a:endParaRPr lang="sv-SE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F5AC232F-6B51-4BCC-A47C-6588CA00F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D83EA865-03CD-4B59-BB82-B2E85EF36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955D49D8-2033-4FF5-8DE8-F2CF1B5D5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986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6B430ED1-9925-4DB5-9CDD-5FD97EEF5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1056"/>
            <a:ext cx="9006689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B9CDC1D-46A9-4525-90FA-225636AE233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9025" y="1520825"/>
            <a:ext cx="9507538" cy="424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A2431A35-0296-4B68-8A6D-4156581743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9025" y="5877008"/>
            <a:ext cx="5745080" cy="2290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B04B7C00-3049-4D49-9064-264C938EB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E550717-E9E9-4868-BD49-0B8F4C012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0489398-E4EC-4DFA-8FF0-27655CC9D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286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A26ACB75-FFAD-434A-AC2E-94CB7F860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E697336-EFA3-469A-AB45-9009A8B16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AE424039-02B9-4719-B252-124AD1CEE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719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B586BC6E-FD26-40CB-AE21-FC3349F1C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50801" y="-50800"/>
            <a:ext cx="12242799" cy="6908800"/>
          </a:xfrm>
          <a:prstGeom prst="rect">
            <a:avLst/>
          </a:prstGeom>
        </p:spPr>
      </p:pic>
      <p:pic>
        <p:nvPicPr>
          <p:cNvPr id="3" name="Picture 15" descr="Högskolan Dalarna logotyp">
            <a:extLst>
              <a:ext uri="{FF2B5EF4-FFF2-40B4-BE49-F238E27FC236}">
                <a16:creationId xmlns:a16="http://schemas.microsoft.com/office/drawing/2014/main" id="{54C6E929-CAB5-4978-BED6-391886C0AB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3" y="299613"/>
            <a:ext cx="2298973" cy="728781"/>
          </a:xfrm>
          <a:prstGeom prst="rect">
            <a:avLst/>
          </a:prstGeom>
        </p:spPr>
      </p:pic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073F16A0-84FF-42CC-8F59-E615FAB37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7661" y="411308"/>
            <a:ext cx="7729423" cy="491357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Föreläsning Datum Kod Benämning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00F33A7-C5B6-46A1-98E0-08C020982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1861" y="4469896"/>
            <a:ext cx="8415223" cy="1143045"/>
          </a:xfrm>
          <a:prstGeom prst="rect">
            <a:avLst/>
          </a:prstGeom>
        </p:spPr>
        <p:txBody>
          <a:bodyPr anchor="b" anchorCtr="0"/>
          <a:lstStyle>
            <a:lvl1pPr algn="r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presentationen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DC3E486-E293-4EA6-A2FC-079C8181D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61862" y="5775650"/>
            <a:ext cx="8415224" cy="257401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r>
              <a:rPr lang="sv-SE" dirty="0"/>
              <a:t>, din titel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976514E-A48F-459A-9910-E81849260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50801" y="1245059"/>
            <a:ext cx="12242801" cy="291943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21211197-22C2-487C-808B-6829BCCC81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230" y="4234698"/>
            <a:ext cx="4722478" cy="229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4253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ehållsförtec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82ED3C4-17BC-43B6-B922-20790B11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9BBA0C1A-542B-469A-AE0A-7ACD9AF33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3" y="299613"/>
            <a:ext cx="2298973" cy="728781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00F33A7-C5B6-46A1-98E0-08C0209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089025"/>
            <a:ext cx="5360948" cy="1030962"/>
          </a:xfrm>
          <a:prstGeom prst="rect">
            <a:avLst/>
          </a:prstGeom>
        </p:spPr>
        <p:txBody>
          <a:bodyPr anchor="ctr" anchorCtr="0"/>
          <a:lstStyle>
            <a:lvl1pPr algn="l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DC3E486-E293-4EA6-A2FC-079C8181DA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5505" y="2228760"/>
            <a:ext cx="5360947" cy="3744919"/>
          </a:xfrm>
          <a:prstGeom prst="rect">
            <a:avLst/>
          </a:prstGeom>
        </p:spPr>
        <p:txBody>
          <a:bodyPr anchor="t" anchorCtr="0"/>
          <a:lstStyle>
            <a:lvl1pPr marL="228600" indent="-228600" algn="l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Char char="•"/>
              <a:defRPr sz="16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 Nivå 2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B11CA43-E867-4053-A228-DB91F471C5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984" y="0"/>
            <a:ext cx="4917017" cy="6858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Klicka på ikonen för att lägga till en bild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CD9ABB33-73CE-449A-824C-7EE2B01A49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2843" y="6021386"/>
            <a:ext cx="5372100" cy="22901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60894633-4897-4C38-B5E1-DD39DFD69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5" name="Platshållare för sidfot 4">
            <a:extLst>
              <a:ext uri="{FF2B5EF4-FFF2-40B4-BE49-F238E27FC236}">
                <a16:creationId xmlns:a16="http://schemas.microsoft.com/office/drawing/2014/main" id="{9754DD30-C97D-4470-9A0A-F3B6B61E9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59C10E4F-5C41-4783-9391-6164F5C59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5858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ehållsförteckning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B00F33A7-C5B6-46A1-98E0-08C0209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5360947" cy="1030962"/>
          </a:xfrm>
          <a:prstGeom prst="rect">
            <a:avLst/>
          </a:prstGeom>
        </p:spPr>
        <p:txBody>
          <a:bodyPr anchor="ctr" anchorCtr="0"/>
          <a:lstStyle>
            <a:lvl1pPr algn="l">
              <a:defRPr sz="30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DC3E486-E293-4EA6-A2FC-079C8181DA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5505" y="2228760"/>
            <a:ext cx="5360947" cy="3744919"/>
          </a:xfrm>
          <a:prstGeom prst="rect">
            <a:avLst/>
          </a:prstGeom>
        </p:spPr>
        <p:txBody>
          <a:bodyPr anchor="t" anchorCtr="0"/>
          <a:lstStyle>
            <a:lvl1pPr marL="228600" indent="-228600" algn="l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 Nivå 2</a:t>
            </a:r>
          </a:p>
          <a:p>
            <a:pPr lvl="0"/>
            <a:endParaRPr lang="sv-S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B11CA43-E867-4053-A228-DB91F471C5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984" y="2"/>
            <a:ext cx="4917017" cy="6331152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Klicka på ikonen för att lägga till en bild</a:t>
            </a:r>
          </a:p>
        </p:txBody>
      </p:sp>
      <p:sp>
        <p:nvSpPr>
          <p:cNvPr id="4" name="Rektangel 8">
            <a:extLst>
              <a:ext uri="{FF2B5EF4-FFF2-40B4-BE49-F238E27FC236}">
                <a16:creationId xmlns:a16="http://schemas.microsoft.com/office/drawing/2014/main" id="{75DE9293-C009-4846-B59E-4871D6A8A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31154"/>
            <a:ext cx="12192000" cy="526847"/>
          </a:xfrm>
          <a:prstGeom prst="rect">
            <a:avLst/>
          </a:prstGeom>
          <a:gradFill flip="none" rotWithShape="1">
            <a:gsLst>
              <a:gs pos="0">
                <a:srgbClr val="E50076"/>
              </a:gs>
              <a:gs pos="100000">
                <a:srgbClr val="4B258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2D654718-1398-43C1-8FCA-468A7BE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522" y="6341093"/>
            <a:ext cx="1532879" cy="485927"/>
          </a:xfrm>
          <a:prstGeom prst="rect">
            <a:avLst/>
          </a:prstGeom>
        </p:spPr>
      </p:pic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1ED71AFC-BB52-411A-9A7F-E9D1434E03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2842" y="6021386"/>
            <a:ext cx="5372100" cy="22901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0FE8B823-F42B-4B2A-97AC-DCF00AE19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A5860A82-D2C0-44E5-8F2A-A84C4E8A6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Platshållare för bildnummer 5">
            <a:extLst>
              <a:ext uri="{FF2B5EF4-FFF2-40B4-BE49-F238E27FC236}">
                <a16:creationId xmlns:a16="http://schemas.microsoft.com/office/drawing/2014/main" id="{E7EAA475-100D-4538-8535-E389B9C70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3064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2DF072-952E-4E77-B991-150C9900C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17017" y="1269281"/>
            <a:ext cx="7274983" cy="4319437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b="1" dirty="0">
              <a:ln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09DCF4A-8636-4501-91D7-07EBBD2AF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94514" y="2208084"/>
            <a:ext cx="5522774" cy="321671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Möjlighet att infoga presentationstitel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13244-5CE2-4D7F-A2A6-0D758D3CB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4513" y="2714896"/>
            <a:ext cx="5522775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kapitelrubrik</a:t>
            </a:r>
            <a:endParaRPr lang="sv-S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A657175-9DCE-4E30-811C-CC129EC7B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69281"/>
            <a:ext cx="4917017" cy="431943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439C059-CDAA-4887-B677-06A3D7883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085" y="1457847"/>
            <a:ext cx="1532879" cy="485927"/>
          </a:xfrm>
          <a:prstGeom prst="rect">
            <a:avLst/>
          </a:prstGeom>
        </p:spPr>
      </p:pic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52DDB6A8-5C6E-4373-805D-661873B0C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230" y="5660440"/>
            <a:ext cx="4722478" cy="229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9B1C48D-D187-4AAC-98DD-06A19A699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4B24B195-C53B-4457-806D-07954724B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01F58CCF-6110-4359-A44F-EF14090F6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31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B4654F-8A8E-4C8F-9D2F-913DC9CB2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68413"/>
            <a:ext cx="12192000" cy="2304263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ln>
                <a:noFill/>
              </a:ln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667ADF-311C-4439-BF93-6FAE493F93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5756" y="1703357"/>
            <a:ext cx="8325293" cy="314848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Möjlighet att infoga presentationstitel</a:t>
            </a:r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641AC99-DD7E-46E1-87C4-A66F5CA3D1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5757" y="2133208"/>
            <a:ext cx="8325293" cy="969490"/>
          </a:xfrm>
          <a:prstGeom prst="rect">
            <a:avLst/>
          </a:prstGeom>
        </p:spPr>
        <p:txBody>
          <a:bodyPr anchor="ctr" anchorCtr="0"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kapitelrubrik</a:t>
            </a:r>
            <a:endParaRPr lang="sv-S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0BE3CB-9385-44C2-8E89-D42CB70B8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022" y="3572677"/>
            <a:ext cx="3914275" cy="201517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7CC9D02-08F9-4424-A975-F411A1AE6B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4905" y="3572677"/>
            <a:ext cx="3898232" cy="201517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DA8EE72-474A-41E7-B1DD-1458B81EEF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1789" y="3572677"/>
            <a:ext cx="3890211" cy="201517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1A83726-3799-43D9-ABAD-B193663C2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085" y="1457847"/>
            <a:ext cx="1532879" cy="485927"/>
          </a:xfrm>
          <a:prstGeom prst="rect">
            <a:avLst/>
          </a:prstGeom>
        </p:spPr>
      </p:pic>
      <p:sp>
        <p:nvSpPr>
          <p:cNvPr id="10" name="Platshållare för text 11">
            <a:extLst>
              <a:ext uri="{FF2B5EF4-FFF2-40B4-BE49-F238E27FC236}">
                <a16:creationId xmlns:a16="http://schemas.microsoft.com/office/drawing/2014/main" id="{78D56C13-7D21-4184-A608-7A0284D46A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229" y="5660441"/>
            <a:ext cx="6076033" cy="622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DDE126C0-3E43-4B20-A95F-CDC59181F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5BCFD270-04BA-40FA-9025-C832FA353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Platshållare för bildnummer 5">
            <a:extLst>
              <a:ext uri="{FF2B5EF4-FFF2-40B4-BE49-F238E27FC236}">
                <a16:creationId xmlns:a16="http://schemas.microsoft.com/office/drawing/2014/main" id="{079E0596-C1A0-43FD-B5FD-78B7829F7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758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al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5853ECF-14E2-41D5-95E6-3A8D18023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18169"/>
            <a:ext cx="12192000" cy="3221665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ln>
                <a:noFill/>
              </a:ln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BD3416-929A-49C9-89E3-0BC6E77135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7293" y="2722820"/>
            <a:ext cx="9356651" cy="381885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Möjlighet att infoga presentationstitel</a:t>
            </a:r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641AC99-DD7E-46E1-87C4-A66F5CA3D1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7293" y="3302845"/>
            <a:ext cx="9356651" cy="952114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kapitelrubrik</a:t>
            </a:r>
            <a:endParaRPr lang="sv-SE" dirty="0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729DBF3C-ACE6-43F8-9F17-B494BE250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522" y="2038753"/>
            <a:ext cx="1532879" cy="485927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A9FF669-B500-42D4-9856-6671EA60F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43615219-7C1B-4F74-813C-0ACFE5BB0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70E327EB-170B-41D3-9A11-4A8609A65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2494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D02EDFB6-A7C5-4127-9F54-5A1B9DFD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73D648AA-6D51-444B-864B-2015CBB6D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3" y="299613"/>
            <a:ext cx="2298973" cy="7287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AC7B83-6516-4E30-947B-C3C66F1143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034809"/>
            <a:ext cx="10115895" cy="1143045"/>
          </a:xfrm>
          <a:prstGeom prst="rect">
            <a:avLst/>
          </a:prstGeom>
        </p:spPr>
        <p:txBody>
          <a:bodyPr anchor="b" anchorCtr="0"/>
          <a:lstStyle>
            <a:lvl1pPr algn="ctr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sv-SE" dirty="0"/>
              <a:t>Tack för uppmärksamheten!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C41A051-4524-4B17-9336-39698D8F8E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4723" y="5009321"/>
            <a:ext cx="7374834" cy="75965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Namn, organisation, telefonnummer, e-postadress, webbadress etc.</a:t>
            </a:r>
          </a:p>
        </p:txBody>
      </p:sp>
    </p:spTree>
    <p:extLst>
      <p:ext uri="{BB962C8B-B14F-4D97-AF65-F5344CB8AC3E}">
        <p14:creationId xmlns:p14="http://schemas.microsoft.com/office/powerpoint/2010/main" val="79347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853C89B3-21D8-4415-B262-82D495B9C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1056"/>
            <a:ext cx="9006689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5537D54-DA30-44EF-84CB-F92BBC7F40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8" y="1520826"/>
            <a:ext cx="9006688" cy="42481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9D9A2C5-D908-46E8-BE7D-52D26F557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BF0FD68-E40A-479A-BB97-59254D1C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D707D619-29D4-4F9D-B430-C6AE8130E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7010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D02EDFB6-A7C5-4127-9F54-5A1B9DFD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 descr="Högskolan Dalarna logotyp">
            <a:extLst>
              <a:ext uri="{FF2B5EF4-FFF2-40B4-BE49-F238E27FC236}">
                <a16:creationId xmlns:a16="http://schemas.microsoft.com/office/drawing/2014/main" id="{A3C39C15-9725-4030-AB96-36EDF0C4EE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511" y="2264119"/>
            <a:ext cx="2196977" cy="23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6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Överrubrik, huvud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A7B94-8C94-4C29-9FC5-4F685E2DBA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529968"/>
            <a:ext cx="9001125" cy="55739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Lägg till presentationstitel, kapitelrubrik eller överrubrik</a:t>
            </a:r>
            <a:endParaRPr lang="en-US"/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B7811F14-D9A4-42B3-A641-19CF60CF1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165225"/>
            <a:ext cx="9001125" cy="1037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err="1"/>
              <a:t>Lägg</a:t>
            </a:r>
            <a:r>
              <a:rPr lang="en-US"/>
              <a:t> till </a:t>
            </a:r>
            <a:r>
              <a:rPr lang="en-US" err="1"/>
              <a:t>rubrik</a:t>
            </a:r>
            <a:r>
              <a:rPr lang="en-US"/>
              <a:t> </a:t>
            </a:r>
            <a:endParaRPr lang="sv-SE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C289252-3F0D-4734-8DC3-F7C5BE14F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3368" y="2263502"/>
            <a:ext cx="9001124" cy="350547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853EA4C1-86D7-48E2-8731-A2CA21E54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719211BB-FA25-4248-9DD2-82F331A6D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C88B5C8D-6BCC-41D9-929B-809EE31AD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091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vudrubri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B7811F14-D9A4-42B3-A641-19CF60CF1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445312"/>
            <a:ext cx="9001126" cy="1037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r>
              <a:rPr lang="en-US" dirty="0"/>
              <a:t> </a:t>
            </a:r>
            <a:endParaRPr lang="sv-SE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3AC8CE27-6713-424C-8ADE-774BF1B23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7" y="1520825"/>
            <a:ext cx="9001126" cy="42481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9AA2A56-11F5-4373-81B1-65B085839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8350B45B-76AB-4496-943E-37EF06A86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64F1C2A4-9BBD-4351-842D-E6F9A066D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3131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vud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B7811F14-D9A4-42B3-A641-19CF60CF1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763363"/>
            <a:ext cx="9001126" cy="1037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r>
              <a:rPr lang="en-US" dirty="0"/>
              <a:t> </a:t>
            </a:r>
            <a:endParaRPr lang="sv-SE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2BEFC230-7013-4E75-BA87-2ECE3B4273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7" y="1864728"/>
            <a:ext cx="9001126" cy="390424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40003B68-3286-4446-B873-6DFBA7027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B3B03CAC-C32D-486A-A42F-49766A921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CE78B0A-FE15-4399-9DE6-0769B029B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1082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huvudrubrik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18021-7530-4DA5-A360-6A6040EDF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57696" y="542260"/>
            <a:ext cx="5578617" cy="54676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50ADCE81-D8BD-4397-B6D9-56713E91D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7696" y="1165865"/>
            <a:ext cx="5578617" cy="1037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EAF3689-8A0E-452E-BD8A-EA7C716DF0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8699" y="2263502"/>
            <a:ext cx="5743017" cy="35962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4089-4FA1-4CE6-BCD2-D73CCF914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917017" cy="633348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032A70E0-A9F1-4CB5-B0C4-06DBA243F9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667" y="5877008"/>
            <a:ext cx="5745080" cy="2290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D2BE9A93-2A75-48FE-9808-8C79AF073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4119BC75-3270-4C49-B4DC-2CB4F1F2B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CD0099C3-00DD-46C1-82BA-E02DAD6EB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F7DC3862-EBAE-453B-A27E-B81DA9495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7695" y="542260"/>
            <a:ext cx="5578618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3762E24-B82F-4180-863E-40AF0A9D1B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7224" y="1520826"/>
            <a:ext cx="5744491" cy="42481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4089-4FA1-4CE6-BCD2-D73CCF914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232" y="3"/>
            <a:ext cx="4921249" cy="63284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84D67DB7-55AB-4322-83CC-5F83B98271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88667" y="5877008"/>
            <a:ext cx="5745080" cy="2290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A70D00E8-01BE-462E-B520-D6BE71579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9C8E7279-32A4-4081-A5F3-BFC489F36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DDD66C7E-4FFB-4B52-82AA-CBA097CF6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013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A7B94-8C94-4C29-9FC5-4F685E2DBA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9" y="597976"/>
            <a:ext cx="9001124" cy="49121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B7811F14-D9A4-42B3-A641-19CF60CF1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303714"/>
            <a:ext cx="9001124" cy="755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960766-C981-4BDC-8E0F-E297B6D08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861" y="2258281"/>
            <a:ext cx="4479389" cy="33318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None/>
              <a:defRPr sz="1800" b="1"/>
            </a:lvl1pPr>
            <a:lvl2pPr>
              <a:buFont typeface="Arial" panose="020B0604020202020204" pitchFamily="34" charset="0"/>
              <a:buChar char="•"/>
              <a:defRPr sz="1400"/>
            </a:lvl2pPr>
            <a:lvl3pPr>
              <a:buFont typeface="Arial" panose="020B0604020202020204" pitchFamily="34" charset="0"/>
              <a:buChar char="•"/>
              <a:defRPr sz="1200"/>
            </a:lvl3pPr>
            <a:lvl4pPr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 dirty="0"/>
              <a:t>Underrubrik eller undertext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1B3B9A5-B180-421A-B983-55BE4F63DF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7727" y="2696947"/>
            <a:ext cx="4585405" cy="31482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A6ED114-18DF-4C5D-A13D-26DB364DFC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9695" y="2254270"/>
            <a:ext cx="4616868" cy="33318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None/>
              <a:defRPr sz="1800" b="1"/>
            </a:lvl1pPr>
            <a:lvl2pPr>
              <a:buFont typeface="Arial" panose="020B0604020202020204" pitchFamily="34" charset="0"/>
              <a:buChar char="•"/>
              <a:defRPr sz="1400"/>
            </a:lvl2pPr>
            <a:lvl3pPr>
              <a:buFont typeface="Arial" panose="020B0604020202020204" pitchFamily="34" charset="0"/>
              <a:buChar char="•"/>
              <a:defRPr sz="1200"/>
            </a:lvl3pPr>
            <a:lvl4pPr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 dirty="0"/>
              <a:t>Underrubrik eller undertext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D9D026D-646E-4AE9-AAB5-183866ADA0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1159" y="2696946"/>
            <a:ext cx="4585405" cy="31482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FF05E634-4DAF-4AFD-B5D2-5DC73D4BE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98127ADE-9C99-411C-9C94-CF79B32C5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83C7D731-5C49-4009-8DED-5C7B0D06E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7138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huvudrubrik,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18021-7530-4DA5-A360-6A6040EDF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541056"/>
            <a:ext cx="5563772" cy="546766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50ADCE81-D8BD-4397-B6D9-56713E91D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15259"/>
            <a:ext cx="5563771" cy="9428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640D188-FA4A-4363-A624-4981761BD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5445" y="2263501"/>
            <a:ext cx="5524014" cy="35904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4089-4FA1-4CE6-BCD2-D73CCF914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984" y="2"/>
            <a:ext cx="4917017" cy="632923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D09DFC6-FCCF-40CD-91C8-BDD6A48679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4874" y="5931150"/>
            <a:ext cx="5528507" cy="22901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B6E11A6C-FDC1-4966-A4B3-43B345DD5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DE97754E-E0E2-4160-9917-E45688DB5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65370CDA-9133-434D-958E-898938F96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0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00D08DF0-36D6-4EF6-8850-B15CB458D7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1056"/>
            <a:ext cx="5578618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88017B0-2C92-4D98-8355-ACFDB69ADE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6" y="1520826"/>
            <a:ext cx="5550939" cy="42481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4089-4FA1-4CE6-BCD2-D73CCF914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984" y="2"/>
            <a:ext cx="4917017" cy="633094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046E01C1-96FA-4281-9DB9-BD8AA5483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874" y="5931150"/>
            <a:ext cx="5528507" cy="22901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FC8F2930-09F4-41DC-AE41-C0060E024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A9848A47-C493-4B74-8AED-33F5C11A9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56AEA612-40A0-4EAF-9BA6-FC3F156E0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554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8">
            <a:extLst>
              <a:ext uri="{FF2B5EF4-FFF2-40B4-BE49-F238E27FC236}">
                <a16:creationId xmlns:a16="http://schemas.microsoft.com/office/drawing/2014/main" id="{9D17F9DA-8D24-42DC-9F65-98D0B90D9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31974"/>
            <a:ext cx="12192000" cy="526847"/>
          </a:xfrm>
          <a:prstGeom prst="rect">
            <a:avLst/>
          </a:prstGeom>
          <a:gradFill flip="none" rotWithShape="1">
            <a:gsLst>
              <a:gs pos="0">
                <a:srgbClr val="E50076"/>
              </a:gs>
              <a:gs pos="100000">
                <a:srgbClr val="4B258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1715DBE-5E44-4BEA-9DD2-C438566EA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522" y="6341093"/>
            <a:ext cx="1532879" cy="485927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26B6582-C1C6-4774-AF6B-F68D13F42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2024-04-04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43EE36-0CB1-4FF9-B1E7-80617464E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1BB3C0-74A1-4A5A-8792-201FE7981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188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4" r:id="rId2"/>
    <p:sldLayoutId id="2147483693" r:id="rId3"/>
    <p:sldLayoutId id="2147483692" r:id="rId4"/>
    <p:sldLayoutId id="2147483667" r:id="rId5"/>
    <p:sldLayoutId id="2147483683" r:id="rId6"/>
    <p:sldLayoutId id="2147483690" r:id="rId7"/>
    <p:sldLayoutId id="2147483681" r:id="rId8"/>
    <p:sldLayoutId id="2147483687" r:id="rId9"/>
    <p:sldLayoutId id="2147483677" r:id="rId10"/>
    <p:sldLayoutId id="2147483696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8" userDrawn="1">
          <p15:clr>
            <a:srgbClr val="F26B43"/>
          </p15:clr>
        </p15:guide>
        <p15:guide id="2" pos="665" userDrawn="1">
          <p15:clr>
            <a:srgbClr val="F26B43"/>
          </p15:clr>
        </p15:guide>
        <p15:guide id="3" pos="6675" userDrawn="1">
          <p15:clr>
            <a:srgbClr val="F26B43"/>
          </p15:clr>
        </p15:guide>
        <p15:guide id="4" orient="horz" pos="3634" userDrawn="1">
          <p15:clr>
            <a:srgbClr val="F26B43"/>
          </p15:clr>
        </p15:guide>
        <p15:guide id="5" orient="horz" pos="1480" userDrawn="1">
          <p15:clr>
            <a:srgbClr val="F26B43"/>
          </p15:clr>
        </p15:guide>
        <p15:guide id="6" pos="6335" userDrawn="1">
          <p15:clr>
            <a:srgbClr val="F26B43"/>
          </p15:clr>
        </p15:guide>
        <p15:guide id="7" pos="7015" userDrawn="1">
          <p15:clr>
            <a:srgbClr val="F26B43"/>
          </p15:clr>
        </p15:guide>
        <p15:guide id="8" orient="horz" pos="504" userDrawn="1">
          <p15:clr>
            <a:srgbClr val="F26B43"/>
          </p15:clr>
        </p15:guide>
        <p15:guide id="9" pos="35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80" r:id="rId3"/>
    <p:sldLayoutId id="2147483671" r:id="rId4"/>
    <p:sldLayoutId id="2147483668" r:id="rId5"/>
    <p:sldLayoutId id="2147483679" r:id="rId6"/>
    <p:sldLayoutId id="2147483694" r:id="rId7"/>
    <p:sldLayoutId id="2147483674" r:id="rId8"/>
    <p:sldLayoutId id="21474836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665" userDrawn="1">
          <p15:clr>
            <a:srgbClr val="F26B43"/>
          </p15:clr>
        </p15:guide>
        <p15:guide id="3" orient="horz" pos="799" userDrawn="1">
          <p15:clr>
            <a:srgbClr val="F26B43"/>
          </p15:clr>
        </p15:guide>
        <p15:guide id="4" orient="horz" pos="3634" userDrawn="1">
          <p15:clr>
            <a:srgbClr val="F26B43"/>
          </p15:clr>
        </p15:guide>
        <p15:guide id="5" pos="71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317AEB-465E-6162-F44E-0F488AF1C6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Informationsträff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00EB186-3254-7DBA-0803-8022A786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j-lt"/>
              </a:rPr>
              <a:t>H</a:t>
            </a:r>
            <a:r>
              <a:rPr lang="sv-SE" b="1" i="0" dirty="0">
                <a:effectLst/>
                <a:latin typeface="+mj-lt"/>
              </a:rPr>
              <a:t>ögskolans ekonomiska utmaningar</a:t>
            </a:r>
            <a:endParaRPr lang="sv-S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62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DEA7EBA-3225-BE2E-1742-331460E69C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171493"/>
              </p:ext>
            </p:extLst>
          </p:nvPr>
        </p:nvGraphicFramePr>
        <p:xfrm>
          <a:off x="706097" y="756201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ktangel 4">
            <a:extLst>
              <a:ext uri="{FF2B5EF4-FFF2-40B4-BE49-F238E27FC236}">
                <a16:creationId xmlns:a16="http://schemas.microsoft.com/office/drawing/2014/main" id="{714AA52A-7688-8E49-DC8B-C0571ACB559F}"/>
              </a:ext>
            </a:extLst>
          </p:cNvPr>
          <p:cNvSpPr/>
          <p:nvPr/>
        </p:nvSpPr>
        <p:spPr>
          <a:xfrm>
            <a:off x="789140" y="363255"/>
            <a:ext cx="10905066" cy="80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2727011-7766-8505-9EB6-9E83D511F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Myndighetskapitalet 2026–2023</a:t>
            </a:r>
          </a:p>
        </p:txBody>
      </p:sp>
    </p:spTree>
    <p:extLst>
      <p:ext uri="{BB962C8B-B14F-4D97-AF65-F5344CB8AC3E}">
        <p14:creationId xmlns:p14="http://schemas.microsoft.com/office/powerpoint/2010/main" val="210756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E4AD9-9A74-96B1-CE39-99DEDE60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04" y="1195075"/>
            <a:ext cx="8173591" cy="4467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78C950-1603-72DA-3573-7E8744296A38}"/>
              </a:ext>
            </a:extLst>
          </p:cNvPr>
          <p:cNvSpPr txBox="1"/>
          <p:nvPr/>
        </p:nvSpPr>
        <p:spPr>
          <a:xfrm>
            <a:off x="2192055" y="5838825"/>
            <a:ext cx="7990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Källa: SUHF-statistiken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C40ED2-CC31-8698-1A8E-CC4A1B791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Andel indirekta kostnader totalt 2023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9D3E0161-E0A9-0A0E-9F60-3680F7915FD9}"/>
              </a:ext>
            </a:extLst>
          </p:cNvPr>
          <p:cNvSpPr/>
          <p:nvPr/>
        </p:nvSpPr>
        <p:spPr>
          <a:xfrm rot="2286412">
            <a:off x="6976997" y="5070584"/>
            <a:ext cx="275572" cy="539779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2153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3D1C101-1C7A-9FB0-04F1-47305479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288086"/>
            <a:ext cx="9058275" cy="462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78C950-1603-72DA-3573-7E8744296A38}"/>
              </a:ext>
            </a:extLst>
          </p:cNvPr>
          <p:cNvSpPr txBox="1"/>
          <p:nvPr/>
        </p:nvSpPr>
        <p:spPr>
          <a:xfrm>
            <a:off x="2091847" y="5770340"/>
            <a:ext cx="8747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Källa: SUHF-statistiken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C40ED2-CC31-8698-1A8E-CC4A1B791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Utveckling indirekta kostnader 2019–2023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9D3E0161-E0A9-0A0E-9F60-3680F7915FD9}"/>
              </a:ext>
            </a:extLst>
          </p:cNvPr>
          <p:cNvSpPr/>
          <p:nvPr/>
        </p:nvSpPr>
        <p:spPr>
          <a:xfrm rot="5400000">
            <a:off x="5521559" y="5281561"/>
            <a:ext cx="369598" cy="704126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7320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FDA95A6-251B-425B-19FA-6110AFEB32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latin typeface="+mj-lt"/>
              </a:rPr>
              <a:t>H</a:t>
            </a:r>
            <a:r>
              <a:rPr lang="sv-SE" i="0" dirty="0">
                <a:effectLst/>
                <a:latin typeface="+mj-lt"/>
              </a:rPr>
              <a:t>ögskolans ekonomiska utmaningar</a:t>
            </a:r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87B1FFBA-B9D6-833C-E99C-0A5B5C7A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nu?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FD58CB-5002-A379-531B-7259C0A38F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Kort sikt </a:t>
            </a:r>
          </a:p>
          <a:p>
            <a:r>
              <a:rPr lang="sv-SE" dirty="0"/>
              <a:t>Intäktsökning: Öka studentproduktionen </a:t>
            </a:r>
          </a:p>
          <a:p>
            <a:r>
              <a:rPr lang="sv-SE" dirty="0"/>
              <a:t>Kostnadsminskning: Minska rörliga kostnader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b="1" dirty="0"/>
              <a:t>Medellång och lång sikt </a:t>
            </a:r>
          </a:p>
          <a:p>
            <a:r>
              <a:rPr lang="sv-SE" dirty="0"/>
              <a:t>Konsolidering och strukturella förändringar </a:t>
            </a:r>
          </a:p>
          <a:p>
            <a:r>
              <a:rPr lang="sv-SE" dirty="0"/>
              <a:t>Översyn av lokaler 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1255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594920D-CFB6-FCE8-011E-F5141F2731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latin typeface="+mj-lt"/>
              </a:rPr>
              <a:t>H</a:t>
            </a:r>
            <a:r>
              <a:rPr lang="sv-SE" i="0" dirty="0">
                <a:effectLst/>
                <a:latin typeface="+mj-lt"/>
              </a:rPr>
              <a:t>ögskolans ekonomiska utmaningar</a:t>
            </a:r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A41B545-B1F0-DFAE-653C-ED59942A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förväntas av mig som chef?</a:t>
            </a:r>
          </a:p>
        </p:txBody>
      </p:sp>
    </p:spTree>
    <p:extLst>
      <p:ext uri="{BB962C8B-B14F-4D97-AF65-F5344CB8AC3E}">
        <p14:creationId xmlns:p14="http://schemas.microsoft.com/office/powerpoint/2010/main" val="402409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DB550-45D2-B228-8FB2-5C9562781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E3FA5FE-D65A-4AD6-C20C-9A27D69F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Arial"/>
              </a:rPr>
              <a:t>Process för ekonomi i balans</a:t>
            </a:r>
            <a:endParaRPr lang="sv-SE" dirty="0"/>
          </a:p>
        </p:txBody>
      </p:sp>
      <p:sp>
        <p:nvSpPr>
          <p:cNvPr id="2" name="Pil: femhörning 1">
            <a:extLst>
              <a:ext uri="{FF2B5EF4-FFF2-40B4-BE49-F238E27FC236}">
                <a16:creationId xmlns:a16="http://schemas.microsoft.com/office/drawing/2014/main" id="{4AA6ED9F-43D2-905E-EF49-B702B267EEF6}"/>
              </a:ext>
            </a:extLst>
          </p:cNvPr>
          <p:cNvSpPr/>
          <p:nvPr/>
        </p:nvSpPr>
        <p:spPr>
          <a:xfrm>
            <a:off x="1263231" y="2507364"/>
            <a:ext cx="2157302" cy="134192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Rektorsfunktionen</a:t>
            </a:r>
          </a:p>
          <a:p>
            <a:pPr algn="ctr"/>
            <a:r>
              <a:rPr lang="sv-SE" sz="1200" dirty="0"/>
              <a:t>(RF)</a:t>
            </a:r>
          </a:p>
        </p:txBody>
      </p:sp>
      <p:sp>
        <p:nvSpPr>
          <p:cNvPr id="3" name="Pil: sparr 2">
            <a:extLst>
              <a:ext uri="{FF2B5EF4-FFF2-40B4-BE49-F238E27FC236}">
                <a16:creationId xmlns:a16="http://schemas.microsoft.com/office/drawing/2014/main" id="{511924E3-26AC-D6B0-03A7-10B208699C85}"/>
              </a:ext>
            </a:extLst>
          </p:cNvPr>
          <p:cNvSpPr/>
          <p:nvPr/>
        </p:nvSpPr>
        <p:spPr>
          <a:xfrm>
            <a:off x="2763156" y="2507086"/>
            <a:ext cx="3026759" cy="1341926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Prefekter, proprefekter</a:t>
            </a:r>
          </a:p>
        </p:txBody>
      </p:sp>
      <p:sp>
        <p:nvSpPr>
          <p:cNvPr id="6" name="Pil: sparr 5">
            <a:extLst>
              <a:ext uri="{FF2B5EF4-FFF2-40B4-BE49-F238E27FC236}">
                <a16:creationId xmlns:a16="http://schemas.microsoft.com/office/drawing/2014/main" id="{4F99E2E6-361E-5FA3-E07F-9A5B0AB6B863}"/>
              </a:ext>
            </a:extLst>
          </p:cNvPr>
          <p:cNvSpPr/>
          <p:nvPr/>
        </p:nvSpPr>
        <p:spPr>
          <a:xfrm>
            <a:off x="7272867" y="2507225"/>
            <a:ext cx="4571999" cy="13419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         Åtgärder inklusive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                 kontinuerlig uppföljning</a:t>
            </a:r>
          </a:p>
        </p:txBody>
      </p:sp>
      <p:sp>
        <p:nvSpPr>
          <p:cNvPr id="13" name="Pil: sparr 12">
            <a:extLst>
              <a:ext uri="{FF2B5EF4-FFF2-40B4-BE49-F238E27FC236}">
                <a16:creationId xmlns:a16="http://schemas.microsoft.com/office/drawing/2014/main" id="{C0373EB0-822E-63CB-3E25-338ABD21D02D}"/>
              </a:ext>
            </a:extLst>
          </p:cNvPr>
          <p:cNvSpPr/>
          <p:nvPr/>
        </p:nvSpPr>
        <p:spPr>
          <a:xfrm>
            <a:off x="5128678" y="2507086"/>
            <a:ext cx="2076456" cy="13419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RF</a:t>
            </a:r>
          </a:p>
        </p:txBody>
      </p:sp>
      <p:sp>
        <p:nvSpPr>
          <p:cNvPr id="17" name="Pil: sparr 16">
            <a:extLst>
              <a:ext uri="{FF2B5EF4-FFF2-40B4-BE49-F238E27FC236}">
                <a16:creationId xmlns:a16="http://schemas.microsoft.com/office/drawing/2014/main" id="{085E6BB9-87D7-5212-D9D7-D24BB194CBAE}"/>
              </a:ext>
            </a:extLst>
          </p:cNvPr>
          <p:cNvSpPr/>
          <p:nvPr/>
        </p:nvSpPr>
        <p:spPr>
          <a:xfrm>
            <a:off x="6525677" y="2507086"/>
            <a:ext cx="2245792" cy="1341926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Beslut om åtgärder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D0BA7875-62C5-502B-5113-6BADE6398767}"/>
              </a:ext>
            </a:extLst>
          </p:cNvPr>
          <p:cNvSpPr txBox="1"/>
          <p:nvPr/>
        </p:nvSpPr>
        <p:spPr>
          <a:xfrm>
            <a:off x="938804" y="2129773"/>
            <a:ext cx="1226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i="1" dirty="0"/>
              <a:t>Februari 2024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F53057F-1437-0A50-CF76-2DB8EC32C2E9}"/>
              </a:ext>
            </a:extLst>
          </p:cNvPr>
          <p:cNvSpPr txBox="1"/>
          <p:nvPr/>
        </p:nvSpPr>
        <p:spPr>
          <a:xfrm>
            <a:off x="1222695" y="3890018"/>
            <a:ext cx="1855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 i="1" dirty="0"/>
              <a:t>Förslag till åtgärder, utredningar, konsolidering, avveckling/utveckling,</a:t>
            </a:r>
          </a:p>
          <a:p>
            <a:r>
              <a:rPr lang="sv-SE" sz="1100" i="1" dirty="0"/>
              <a:t>lokaler.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67E2ED65-EB5B-E431-663D-623330B14AF9}"/>
              </a:ext>
            </a:extLst>
          </p:cNvPr>
          <p:cNvSpPr txBox="1"/>
          <p:nvPr/>
        </p:nvSpPr>
        <p:spPr>
          <a:xfrm>
            <a:off x="2970804" y="3889636"/>
            <a:ext cx="207645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i="1" dirty="0"/>
              <a:t>Synpunkter, bedömning av </a:t>
            </a:r>
          </a:p>
          <a:p>
            <a:pPr algn="ctr"/>
            <a:r>
              <a:rPr lang="sv-SE" sz="1100" i="1" dirty="0"/>
              <a:t>genomförbarhet av förslag.</a:t>
            </a:r>
          </a:p>
          <a:p>
            <a:pPr algn="ctr"/>
            <a:endParaRPr lang="sv-SE" sz="1100" i="1" dirty="0"/>
          </a:p>
          <a:p>
            <a:pPr algn="ctr"/>
            <a:r>
              <a:rPr lang="sv-SE" sz="1100" i="1" dirty="0"/>
              <a:t>Möjliga intäktsökningar</a:t>
            </a:r>
          </a:p>
          <a:p>
            <a:pPr algn="ctr"/>
            <a:r>
              <a:rPr lang="sv-SE" sz="1100" i="1" dirty="0"/>
              <a:t>studentproduktion</a:t>
            </a:r>
          </a:p>
          <a:p>
            <a:pPr algn="ctr"/>
            <a:r>
              <a:rPr lang="sv-SE" sz="1100" i="1" dirty="0"/>
              <a:t>jämfört med 2022 och 2023.</a:t>
            </a:r>
          </a:p>
          <a:p>
            <a:pPr algn="ctr"/>
            <a:endParaRPr lang="sv-SE" sz="1100" i="1" dirty="0"/>
          </a:p>
          <a:p>
            <a:pPr algn="ctr"/>
            <a:r>
              <a:rPr lang="sv-SE" sz="1100" i="1" dirty="0"/>
              <a:t>Inlämning av möjliga </a:t>
            </a:r>
          </a:p>
          <a:p>
            <a:pPr algn="ctr"/>
            <a:r>
              <a:rPr lang="sv-SE" sz="1100" i="1" dirty="0"/>
              <a:t>kostnadsbesparingar</a:t>
            </a:r>
          </a:p>
          <a:p>
            <a:pPr algn="ctr"/>
            <a:r>
              <a:rPr lang="sv-SE" sz="1100" i="1" dirty="0"/>
              <a:t>till exempel avveckling av verksamhet.</a:t>
            </a:r>
            <a:endParaRPr lang="sv-SE" sz="1600" i="1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35DE9EE1-CEE9-E834-B3DA-7D88EC318186}"/>
              </a:ext>
            </a:extLst>
          </p:cNvPr>
          <p:cNvSpPr txBox="1"/>
          <p:nvPr/>
        </p:nvSpPr>
        <p:spPr>
          <a:xfrm>
            <a:off x="5239244" y="3892826"/>
            <a:ext cx="18553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 i="1" dirty="0"/>
              <a:t>Nödvändiga åtgärder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50982E38-C31A-D039-7EB9-C2BEB4CA220D}"/>
              </a:ext>
            </a:extLst>
          </p:cNvPr>
          <p:cNvCxnSpPr/>
          <p:nvPr/>
        </p:nvCxnSpPr>
        <p:spPr>
          <a:xfrm>
            <a:off x="5962389" y="4154436"/>
            <a:ext cx="0" cy="1131548"/>
          </a:xfrm>
          <a:prstGeom prst="straightConnector1">
            <a:avLst/>
          </a:prstGeom>
          <a:ln w="635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D8CA9753-E376-4605-FFC5-0E4E00AE56BA}"/>
              </a:ext>
            </a:extLst>
          </p:cNvPr>
          <p:cNvSpPr txBox="1"/>
          <p:nvPr/>
        </p:nvSpPr>
        <p:spPr>
          <a:xfrm>
            <a:off x="5319173" y="5285984"/>
            <a:ext cx="12864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b="1" i="1" dirty="0"/>
              <a:t>HÄR ÄR VI NU</a:t>
            </a:r>
          </a:p>
        </p:txBody>
      </p:sp>
    </p:spTree>
    <p:extLst>
      <p:ext uri="{BB962C8B-B14F-4D97-AF65-F5344CB8AC3E}">
        <p14:creationId xmlns:p14="http://schemas.microsoft.com/office/powerpoint/2010/main" val="484223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FC0C86D-0A7B-F1EF-FE1A-80CF5E3C34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58118" y="4108604"/>
            <a:ext cx="5759170" cy="321671"/>
          </a:xfrm>
        </p:spPr>
        <p:txBody>
          <a:bodyPr/>
          <a:lstStyle/>
          <a:p>
            <a:r>
              <a:rPr lang="sv-SE" dirty="0"/>
              <a:t>Vi skapar öppna vägar till kunskap för ett gott samhälle.</a:t>
            </a:r>
          </a:p>
        </p:txBody>
      </p:sp>
      <p:sp>
        <p:nvSpPr>
          <p:cNvPr id="14" name="Rubrik 13">
            <a:extLst>
              <a:ext uri="{FF2B5EF4-FFF2-40B4-BE49-F238E27FC236}">
                <a16:creationId xmlns:a16="http://schemas.microsoft.com/office/drawing/2014/main" id="{E363D6B3-BC09-C128-1470-293536FB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50 år av kunskap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6C65446C-76D7-5ADD-06A4-58DF6639F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Fotograf: Linnea Engblom </a:t>
            </a:r>
          </a:p>
        </p:txBody>
      </p:sp>
      <p:pic>
        <p:nvPicPr>
          <p:cNvPr id="20" name="Platshållare för bild 19" descr="En bild som visar klädsel, person, person, byggnad&#10;&#10;Automatiskt genererad beskrivning">
            <a:extLst>
              <a:ext uri="{FF2B5EF4-FFF2-40B4-BE49-F238E27FC236}">
                <a16:creationId xmlns:a16="http://schemas.microsoft.com/office/drawing/2014/main" id="{45559398-CC74-B64B-1928-C7FD2120AA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050" r="120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556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D77669D-63F9-2EE5-EEFE-E65E316AD7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latin typeface="+mj-lt"/>
              </a:rPr>
              <a:t>H</a:t>
            </a:r>
            <a:r>
              <a:rPr lang="sv-SE" i="0" dirty="0">
                <a:effectLst/>
                <a:latin typeface="+mj-lt"/>
              </a:rPr>
              <a:t>ögskolans ekonomiska utmaningar</a:t>
            </a:r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3E49CF7-A024-4DEF-89E1-C9585226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Lägesbild </a:t>
            </a:r>
          </a:p>
        </p:txBody>
      </p:sp>
    </p:spTree>
    <p:extLst>
      <p:ext uri="{BB962C8B-B14F-4D97-AF65-F5344CB8AC3E}">
        <p14:creationId xmlns:p14="http://schemas.microsoft.com/office/powerpoint/2010/main" val="751160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80D6EBB-1D12-A45C-1257-DD5D004189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061314"/>
              </p:ext>
            </p:extLst>
          </p:nvPr>
        </p:nvGraphicFramePr>
        <p:xfrm>
          <a:off x="1916936" y="1302415"/>
          <a:ext cx="8300952" cy="497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ubrik 2">
            <a:extLst>
              <a:ext uri="{FF2B5EF4-FFF2-40B4-BE49-F238E27FC236}">
                <a16:creationId xmlns:a16="http://schemas.microsoft.com/office/drawing/2014/main" id="{61AD6952-5F00-4DEE-9234-9D352AC9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Högskolans resultat 2019–2023</a:t>
            </a:r>
          </a:p>
        </p:txBody>
      </p:sp>
    </p:spTree>
    <p:extLst>
      <p:ext uri="{BB962C8B-B14F-4D97-AF65-F5344CB8AC3E}">
        <p14:creationId xmlns:p14="http://schemas.microsoft.com/office/powerpoint/2010/main" val="233312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5B2147-E959-287D-95E2-CBF6799E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Institutionernas ekonomiska utfall 2020–2023</a:t>
            </a:r>
          </a:p>
        </p:txBody>
      </p:sp>
      <p:graphicFrame>
        <p:nvGraphicFramePr>
          <p:cNvPr id="4" name="Table 1">
            <a:extLst>
              <a:ext uri="{FF2B5EF4-FFF2-40B4-BE49-F238E27FC236}">
                <a16:creationId xmlns:a16="http://schemas.microsoft.com/office/drawing/2014/main" id="{15E4166B-D63F-96BF-9A1F-B1CAA427A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85539"/>
              </p:ext>
            </p:extLst>
          </p:nvPr>
        </p:nvGraphicFramePr>
        <p:xfrm>
          <a:off x="2331720" y="1508561"/>
          <a:ext cx="7528560" cy="3840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508">
                  <a:extLst>
                    <a:ext uri="{9D8B030D-6E8A-4147-A177-3AD203B41FA5}">
                      <a16:colId xmlns:a16="http://schemas.microsoft.com/office/drawing/2014/main" val="3217365195"/>
                    </a:ext>
                  </a:extLst>
                </a:gridCol>
                <a:gridCol w="1514763">
                  <a:extLst>
                    <a:ext uri="{9D8B030D-6E8A-4147-A177-3AD203B41FA5}">
                      <a16:colId xmlns:a16="http://schemas.microsoft.com/office/drawing/2014/main" val="453812175"/>
                    </a:ext>
                  </a:extLst>
                </a:gridCol>
                <a:gridCol w="1514763">
                  <a:extLst>
                    <a:ext uri="{9D8B030D-6E8A-4147-A177-3AD203B41FA5}">
                      <a16:colId xmlns:a16="http://schemas.microsoft.com/office/drawing/2014/main" val="4041857544"/>
                    </a:ext>
                  </a:extLst>
                </a:gridCol>
                <a:gridCol w="1514763">
                  <a:extLst>
                    <a:ext uri="{9D8B030D-6E8A-4147-A177-3AD203B41FA5}">
                      <a16:colId xmlns:a16="http://schemas.microsoft.com/office/drawing/2014/main" val="3274818622"/>
                    </a:ext>
                  </a:extLst>
                </a:gridCol>
                <a:gridCol w="1514763">
                  <a:extLst>
                    <a:ext uri="{9D8B030D-6E8A-4147-A177-3AD203B41FA5}">
                      <a16:colId xmlns:a16="http://schemas.microsoft.com/office/drawing/2014/main" val="2039713427"/>
                    </a:ext>
                  </a:extLst>
                </a:gridCol>
              </a:tblGrid>
              <a:tr h="548697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32874"/>
                  </a:ext>
                </a:extLst>
              </a:tr>
              <a:tr h="548697">
                <a:tc>
                  <a:txBody>
                    <a:bodyPr/>
                    <a:lstStyle/>
                    <a:p>
                      <a:r>
                        <a:rPr lang="sv-SE" dirty="0"/>
                        <a:t>ISLL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- 16,1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34068"/>
                  </a:ext>
                </a:extLst>
              </a:tr>
              <a:tr h="548697">
                <a:tc>
                  <a:txBody>
                    <a:bodyPr/>
                    <a:lstStyle/>
                    <a:p>
                      <a:r>
                        <a:rPr lang="sv-SE" dirty="0"/>
                        <a:t>IKS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- 11,9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- 15,0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297641"/>
                  </a:ext>
                </a:extLst>
              </a:tr>
              <a:tr h="548697">
                <a:tc>
                  <a:txBody>
                    <a:bodyPr/>
                    <a:lstStyle/>
                    <a:p>
                      <a:r>
                        <a:rPr lang="sv-SE" dirty="0"/>
                        <a:t>IHOV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+ 6,8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+ 8,6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+ 2,1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411340"/>
                  </a:ext>
                </a:extLst>
              </a:tr>
              <a:tr h="548697">
                <a:tc>
                  <a:txBody>
                    <a:bodyPr/>
                    <a:lstStyle/>
                    <a:p>
                      <a:r>
                        <a:rPr lang="sv-SE" dirty="0"/>
                        <a:t>ILU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+ 7,0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334038"/>
                  </a:ext>
                </a:extLst>
              </a:tr>
              <a:tr h="548697">
                <a:tc>
                  <a:txBody>
                    <a:bodyPr/>
                    <a:lstStyle/>
                    <a:p>
                      <a:r>
                        <a:rPr lang="sv-SE" dirty="0"/>
                        <a:t>IIT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- 14,6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- 9,0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907243"/>
                  </a:ext>
                </a:extLst>
              </a:tr>
              <a:tr h="548697">
                <a:tc>
                  <a:txBody>
                    <a:bodyPr/>
                    <a:lstStyle/>
                    <a:p>
                      <a:r>
                        <a:rPr lang="sv-SE" dirty="0"/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- 26,4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- 23,8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- 31,7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FF0000"/>
                          </a:solidFill>
                        </a:rPr>
                        <a:t>- 36,2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133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04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40A156C-0DA7-430F-A9E8-B5754EEBC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168334"/>
              </p:ext>
            </p:extLst>
          </p:nvPr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ktangel 4">
            <a:extLst>
              <a:ext uri="{FF2B5EF4-FFF2-40B4-BE49-F238E27FC236}">
                <a16:creationId xmlns:a16="http://schemas.microsoft.com/office/drawing/2014/main" id="{25AFE071-47F6-2E47-C5CD-D0CC55701DE8}"/>
              </a:ext>
            </a:extLst>
          </p:cNvPr>
          <p:cNvSpPr/>
          <p:nvPr/>
        </p:nvSpPr>
        <p:spPr>
          <a:xfrm>
            <a:off x="789140" y="300625"/>
            <a:ext cx="10905066" cy="80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45B3239-0498-8001-9438-B253DDB74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Takbelopp jmf med studentproduktion, mnkr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616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1EFBDEA-3F3C-B3D1-D647-3097D602E2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528699"/>
              </p:ext>
            </p:extLst>
          </p:nvPr>
        </p:nvGraphicFramePr>
        <p:xfrm>
          <a:off x="1490379" y="1252602"/>
          <a:ext cx="9211242" cy="495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ubrik 2">
            <a:extLst>
              <a:ext uri="{FF2B5EF4-FFF2-40B4-BE49-F238E27FC236}">
                <a16:creationId xmlns:a16="http://schemas.microsoft.com/office/drawing/2014/main" id="{A2424096-3917-9423-A259-0003B717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Antal anställda per 1 jan 2016–2024</a:t>
            </a:r>
          </a:p>
        </p:txBody>
      </p:sp>
    </p:spTree>
    <p:extLst>
      <p:ext uri="{BB962C8B-B14F-4D97-AF65-F5344CB8AC3E}">
        <p14:creationId xmlns:p14="http://schemas.microsoft.com/office/powerpoint/2010/main" val="1131700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phic 3">
            <a:extLst>
              <a:ext uri="{FF2B5EF4-FFF2-40B4-BE49-F238E27FC236}">
                <a16:creationId xmlns:a16="http://schemas.microsoft.com/office/drawing/2014/main" id="{73809183-73A0-F09C-8346-D67C4B4F6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0" b="9983"/>
          <a:stretch/>
        </p:blipFill>
        <p:spPr bwMode="auto">
          <a:xfrm>
            <a:off x="294923" y="1377863"/>
            <a:ext cx="11602154" cy="49728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A48F9A1-96BE-18EF-E652-D517237A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Personår</a:t>
            </a:r>
            <a:r>
              <a:rPr lang="sv-SE" dirty="0"/>
              <a:t> 2021 – mars 2024</a:t>
            </a:r>
          </a:p>
        </p:txBody>
      </p:sp>
    </p:spTree>
    <p:extLst>
      <p:ext uri="{BB962C8B-B14F-4D97-AF65-F5344CB8AC3E}">
        <p14:creationId xmlns:p14="http://schemas.microsoft.com/office/powerpoint/2010/main" val="220245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2C8A086-80C8-41D9-BCB6-6DA0CC0DF2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0578621"/>
              </p:ext>
            </p:extLst>
          </p:nvPr>
        </p:nvGraphicFramePr>
        <p:xfrm>
          <a:off x="1577163" y="1111320"/>
          <a:ext cx="9037674" cy="52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12286380-C795-2DF5-F30A-0F51DCCA0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445312"/>
            <a:ext cx="9559149" cy="1037942"/>
          </a:xfrm>
        </p:spPr>
        <p:txBody>
          <a:bodyPr/>
          <a:lstStyle/>
          <a:p>
            <a:r>
              <a:rPr lang="sv-SE" dirty="0"/>
              <a:t>Utveckling av kostnader och intäkter med resultat</a:t>
            </a:r>
          </a:p>
        </p:txBody>
      </p:sp>
    </p:spTree>
    <p:extLst>
      <p:ext uri="{BB962C8B-B14F-4D97-AF65-F5344CB8AC3E}">
        <p14:creationId xmlns:p14="http://schemas.microsoft.com/office/powerpoint/2010/main" val="416205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3">
            <a:extLst>
              <a:ext uri="{FF2B5EF4-FFF2-40B4-BE49-F238E27FC236}">
                <a16:creationId xmlns:a16="http://schemas.microsoft.com/office/drawing/2014/main" id="{6471F227-601E-4363-ADBA-F7BC2537CD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8675582"/>
              </p:ext>
            </p:extLst>
          </p:nvPr>
        </p:nvGraphicFramePr>
        <p:xfrm>
          <a:off x="1358571" y="1002082"/>
          <a:ext cx="9474859" cy="531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ubrik 2">
            <a:extLst>
              <a:ext uri="{FF2B5EF4-FFF2-40B4-BE49-F238E27FC236}">
                <a16:creationId xmlns:a16="http://schemas.microsoft.com/office/drawing/2014/main" id="{A45BDB89-71A3-EB5A-9D9F-7D83DA57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1056"/>
            <a:ext cx="9541331" cy="546765"/>
          </a:xfrm>
        </p:spPr>
        <p:txBody>
          <a:bodyPr/>
          <a:lstStyle/>
          <a:p>
            <a:r>
              <a:rPr lang="en-US" sz="2400" b="1" i="0" u="none" strike="noStrike" kern="1200" spc="0" baseline="0" dirty="0" err="1">
                <a:solidFill>
                  <a:schemeClr val="tx1"/>
                </a:solidFill>
              </a:rPr>
              <a:t>Anslagsintäkter</a:t>
            </a:r>
            <a:r>
              <a:rPr lang="en-US" sz="2400" b="1" i="0" u="none" strike="noStrike" kern="1200" spc="0" baseline="0" dirty="0">
                <a:solidFill>
                  <a:schemeClr val="tx1"/>
                </a:solidFill>
              </a:rPr>
              <a:t> </a:t>
            </a:r>
            <a:r>
              <a:rPr lang="en-US" sz="2400" b="1" i="0" u="none" strike="noStrike" kern="1200" spc="0" baseline="0" dirty="0" err="1">
                <a:solidFill>
                  <a:schemeClr val="tx1"/>
                </a:solidFill>
              </a:rPr>
              <a:t>samt</a:t>
            </a:r>
            <a:r>
              <a:rPr lang="en-US" sz="2400" b="1" i="0" u="none" strike="noStrike" kern="1200" spc="0" baseline="0" dirty="0">
                <a:solidFill>
                  <a:schemeClr val="tx1"/>
                </a:solidFill>
              </a:rPr>
              <a:t> personal- och </a:t>
            </a:r>
            <a:r>
              <a:rPr lang="en-US" sz="2400" b="1" dirty="0" err="1">
                <a:solidFill>
                  <a:schemeClr val="tx1"/>
                </a:solidFill>
              </a:rPr>
              <a:t>lokalkostnader</a:t>
            </a:r>
            <a:r>
              <a:rPr lang="en-US" sz="2400" b="1" dirty="0">
                <a:solidFill>
                  <a:schemeClr val="tx1"/>
                </a:solidFill>
              </a:rPr>
              <a:t> 2016</a:t>
            </a:r>
            <a:r>
              <a:rPr lang="sv-SE" sz="2400" b="1" dirty="0">
                <a:solidFill>
                  <a:schemeClr val="tx1"/>
                </a:solidFill>
              </a:rPr>
              <a:t>–</a:t>
            </a:r>
            <a:r>
              <a:rPr lang="en-US" sz="2400" b="1" dirty="0">
                <a:solidFill>
                  <a:schemeClr val="tx1"/>
                </a:solidFill>
              </a:rPr>
              <a:t>2023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i="0" u="none" strike="noStrike" kern="1200" spc="0" baseline="0" dirty="0" err="1">
                <a:solidFill>
                  <a:schemeClr val="tx1"/>
                </a:solidFill>
              </a:rPr>
              <a:t>Prognos</a:t>
            </a:r>
            <a:r>
              <a:rPr lang="en-US" i="0" u="none" strike="noStrike" kern="1200" spc="0" baseline="0" dirty="0">
                <a:solidFill>
                  <a:schemeClr val="tx1"/>
                </a:solidFill>
              </a:rPr>
              <a:t> 2024-2026 (</a:t>
            </a:r>
            <a:r>
              <a:rPr lang="en-US" i="0" u="none" strike="noStrike" kern="1200" spc="0" baseline="0" dirty="0" err="1">
                <a:solidFill>
                  <a:schemeClr val="tx1"/>
                </a:solidFill>
              </a:rPr>
              <a:t>prognos</a:t>
            </a:r>
            <a:r>
              <a:rPr lang="en-US" i="0" u="none" strike="noStrike" kern="1200" spc="0" baseline="0" dirty="0">
                <a:solidFill>
                  <a:schemeClr val="tx1"/>
                </a:solidFill>
              </a:rPr>
              <a:t> </a:t>
            </a:r>
            <a:r>
              <a:rPr lang="en-US" i="0" u="none" strike="noStrike" kern="1200" spc="0" baseline="0" dirty="0" err="1">
                <a:solidFill>
                  <a:schemeClr val="tx1"/>
                </a:solidFill>
              </a:rPr>
              <a:t>i</a:t>
            </a:r>
            <a:r>
              <a:rPr lang="en-US" i="0" u="none" strike="noStrike" kern="1200" spc="0" baseline="0" dirty="0">
                <a:solidFill>
                  <a:schemeClr val="tx1"/>
                </a:solidFill>
              </a:rPr>
              <a:t> 2024 </a:t>
            </a:r>
            <a:r>
              <a:rPr lang="en-US" i="0" u="none" strike="noStrike" kern="1200" spc="0" baseline="0" dirty="0" err="1">
                <a:solidFill>
                  <a:schemeClr val="tx1"/>
                </a:solidFill>
              </a:rPr>
              <a:t>års</a:t>
            </a:r>
            <a:r>
              <a:rPr lang="en-US" i="0" u="none" strike="noStrike" kern="1200" spc="0" baseline="0" dirty="0">
                <a:solidFill>
                  <a:schemeClr val="tx1"/>
                </a:solidFill>
              </a:rPr>
              <a:t> </a:t>
            </a:r>
            <a:r>
              <a:rPr lang="en-US" i="0" u="none" strike="noStrike" kern="1200" spc="0" baseline="0" dirty="0" err="1">
                <a:solidFill>
                  <a:schemeClr val="tx1"/>
                </a:solidFill>
              </a:rPr>
              <a:t>prisnivå</a:t>
            </a:r>
            <a:r>
              <a:rPr lang="en-US" i="0" u="none" strike="noStrike" kern="1200" spc="0" baseline="0" dirty="0">
                <a:solidFill>
                  <a:schemeClr val="tx1"/>
                </a:solidFill>
              </a:rPr>
              <a:t>), </a:t>
            </a:r>
            <a:r>
              <a:rPr lang="en-US" i="0" u="none" strike="noStrike" kern="1200" spc="0" baseline="0" dirty="0" err="1">
                <a:solidFill>
                  <a:schemeClr val="tx1"/>
                </a:solidFill>
              </a:rPr>
              <a:t>mnkr</a:t>
            </a: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46636"/>
      </p:ext>
    </p:extLst>
  </p:cSld>
  <p:clrMapOvr>
    <a:masterClrMapping/>
  </p:clrMapOvr>
</p:sld>
</file>

<file path=ppt/theme/theme1.xml><?xml version="1.0" encoding="utf-8"?>
<a:theme xmlns:a="http://schemas.openxmlformats.org/drawingml/2006/main" name="HDa Innehåll">
  <a:themeElements>
    <a:clrScheme name="H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582"/>
      </a:accent1>
      <a:accent2>
        <a:srgbClr val="E50075"/>
      </a:accent2>
      <a:accent3>
        <a:srgbClr val="0071C2"/>
      </a:accent3>
      <a:accent4>
        <a:srgbClr val="007B3C"/>
      </a:accent4>
      <a:accent5>
        <a:srgbClr val="FFDD00"/>
      </a:accent5>
      <a:accent6>
        <a:srgbClr val="E4003A"/>
      </a:accent6>
      <a:hlink>
        <a:srgbClr val="0071C2"/>
      </a:hlink>
      <a:folHlink>
        <a:srgbClr val="954F72"/>
      </a:folHlink>
    </a:clrScheme>
    <a:fontScheme name="H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2A717E8-440E-4724-A862-65978A9932E3}" vid="{4B32232E-A5F9-4437-9ACB-BFAFF62F5322}"/>
    </a:ext>
  </a:extLst>
</a:theme>
</file>

<file path=ppt/theme/theme2.xml><?xml version="1.0" encoding="utf-8"?>
<a:theme xmlns:a="http://schemas.openxmlformats.org/drawingml/2006/main" name="HDa Start och Avslut">
  <a:themeElements>
    <a:clrScheme name="H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582"/>
      </a:accent1>
      <a:accent2>
        <a:srgbClr val="E50075"/>
      </a:accent2>
      <a:accent3>
        <a:srgbClr val="0071C2"/>
      </a:accent3>
      <a:accent4>
        <a:srgbClr val="007B3C"/>
      </a:accent4>
      <a:accent5>
        <a:srgbClr val="FFDD00"/>
      </a:accent5>
      <a:accent6>
        <a:srgbClr val="E4003A"/>
      </a:accent6>
      <a:hlink>
        <a:srgbClr val="0071C2"/>
      </a:hlink>
      <a:folHlink>
        <a:srgbClr val="954F72"/>
      </a:folHlink>
    </a:clrScheme>
    <a:fontScheme name="H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2A717E8-440E-4724-A862-65978A9932E3}" vid="{AAC1FD1F-B82B-4C0E-956D-DD8C5F601E44}"/>
    </a:ext>
  </a:extLst>
</a:theme>
</file>

<file path=ppt/theme/theme3.xml><?xml version="1.0" encoding="utf-8"?>
<a:theme xmlns:a="http://schemas.openxmlformats.org/drawingml/2006/main" name="Office-tema">
  <a:themeElements>
    <a:clrScheme name="H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582"/>
      </a:accent1>
      <a:accent2>
        <a:srgbClr val="E50075"/>
      </a:accent2>
      <a:accent3>
        <a:srgbClr val="A5A5A5"/>
      </a:accent3>
      <a:accent4>
        <a:srgbClr val="EC6607"/>
      </a:accent4>
      <a:accent5>
        <a:srgbClr val="007B3C"/>
      </a:accent5>
      <a:accent6>
        <a:srgbClr val="E4003A"/>
      </a:accent6>
      <a:hlink>
        <a:srgbClr val="0563C1"/>
      </a:hlink>
      <a:folHlink>
        <a:srgbClr val="954F72"/>
      </a:folHlink>
    </a:clrScheme>
    <a:fontScheme name="H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H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582"/>
      </a:accent1>
      <a:accent2>
        <a:srgbClr val="E50075"/>
      </a:accent2>
      <a:accent3>
        <a:srgbClr val="A5A5A5"/>
      </a:accent3>
      <a:accent4>
        <a:srgbClr val="EC6607"/>
      </a:accent4>
      <a:accent5>
        <a:srgbClr val="007B3C"/>
      </a:accent5>
      <a:accent6>
        <a:srgbClr val="E4003A"/>
      </a:accent6>
      <a:hlink>
        <a:srgbClr val="0563C1"/>
      </a:hlink>
      <a:folHlink>
        <a:srgbClr val="954F72"/>
      </a:folHlink>
    </a:clrScheme>
    <a:fontScheme name="H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d01150-82fa-4c01-9f65-3540c9638394" xsi:nil="true"/>
    <lcf76f155ced4ddcb4097134ff3c332f xmlns="01702144-df17-42cb-bd5e-f902e164a2df">
      <Terms xmlns="http://schemas.microsoft.com/office/infopath/2007/PartnerControls"/>
    </lcf76f155ced4ddcb4097134ff3c332f>
    <Datum_x0020_och_x0020_tid xmlns="01702144-df17-42cb-bd5e-f902e164a2d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4DFD016960E48B4316FB00FA4E3EA" ma:contentTypeVersion="19" ma:contentTypeDescription="Create a new document." ma:contentTypeScope="" ma:versionID="a0ab514a5713ba6c071203cc7733abf3">
  <xsd:schema xmlns:xsd="http://www.w3.org/2001/XMLSchema" xmlns:xs="http://www.w3.org/2001/XMLSchema" xmlns:p="http://schemas.microsoft.com/office/2006/metadata/properties" xmlns:ns2="01702144-df17-42cb-bd5e-f902e164a2df" xmlns:ns3="6cd01150-82fa-4c01-9f65-3540c9638394" targetNamespace="http://schemas.microsoft.com/office/2006/metadata/properties" ma:root="true" ma:fieldsID="88fb1d71b25475fbd511db0b9225a973" ns2:_="" ns3:_="">
    <xsd:import namespace="01702144-df17-42cb-bd5e-f902e164a2df"/>
    <xsd:import namespace="6cd01150-82fa-4c01-9f65-3540c96383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Datum_x0020_och_x0020_tid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702144-df17-42cb-bd5e-f902e164a2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Datum_x0020_och_x0020_tid" ma:index="16" nillable="true" ma:displayName="Datum och tid" ma:format="DateTime" ma:internalName="Datum_x0020_och_x0020_tid">
      <xsd:simpleType>
        <xsd:restriction base="dms:DateTime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e8987a6-c1bb-4d45-96f2-f973512b71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01150-82fa-4c01-9f65-3540c963839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d4b65ca-d694-4caa-9c0b-516c801aef96}" ma:internalName="TaxCatchAll" ma:showField="CatchAllData" ma:web="6cd01150-82fa-4c01-9f65-3540c96383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935882-F91E-42B0-B469-BB0995A6E7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12D53D-0541-481F-B590-944BD46D5A35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77cbf028-fa62-42e0-a7a7-1b4aa357e9da"/>
    <ds:schemaRef ds:uri="86d88fb5-0b4d-4df7-8ca1-8010dc5f6b71"/>
    <ds:schemaRef ds:uri="6cd01150-82fa-4c01-9f65-3540c9638394"/>
    <ds:schemaRef ds:uri="01702144-df17-42cb-bd5e-f902e164a2df"/>
  </ds:schemaRefs>
</ds:datastoreItem>
</file>

<file path=customXml/itemProps3.xml><?xml version="1.0" encoding="utf-8"?>
<ds:datastoreItem xmlns:ds="http://schemas.openxmlformats.org/officeDocument/2006/customXml" ds:itemID="{4DB9FA3B-FDC6-4A91-8563-545A8D0DB2D2}"/>
</file>

<file path=docProps/app.xml><?xml version="1.0" encoding="utf-8"?>
<Properties xmlns="http://schemas.openxmlformats.org/officeDocument/2006/extended-properties" xmlns:vt="http://schemas.openxmlformats.org/officeDocument/2006/docPropsVTypes">
  <Template>Mall för Powerpoint-presentation i bredbild</Template>
  <TotalTime>0</TotalTime>
  <Words>512</Words>
  <Application>Microsoft Office PowerPoint</Application>
  <PresentationFormat>Bredbild</PresentationFormat>
  <Paragraphs>112</Paragraphs>
  <Slides>16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Arial</vt:lpstr>
      <vt:lpstr>Fira Sans</vt:lpstr>
      <vt:lpstr>HDa Innehåll</vt:lpstr>
      <vt:lpstr>HDa Start och Avslut</vt:lpstr>
      <vt:lpstr>Högskolans ekonomiska utmaningar</vt:lpstr>
      <vt:lpstr>Lägesbild </vt:lpstr>
      <vt:lpstr>Högskolans resultat 2019–2023</vt:lpstr>
      <vt:lpstr>Institutionernas ekonomiska utfall 2020–2023</vt:lpstr>
      <vt:lpstr>Takbelopp jmf med studentproduktion, mnkr </vt:lpstr>
      <vt:lpstr>Antal anställda per 1 jan 2016–2024</vt:lpstr>
      <vt:lpstr>Personår 2021 – mars 2024</vt:lpstr>
      <vt:lpstr>Utveckling av kostnader och intäkter med resultat</vt:lpstr>
      <vt:lpstr>Anslagsintäkter samt personal- och lokalkostnader 2016–2023 Prognos 2024-2026 (prognos i 2024 års prisnivå), mnkr</vt:lpstr>
      <vt:lpstr>Myndighetskapitalet 2026–2023</vt:lpstr>
      <vt:lpstr>Andel indirekta kostnader totalt 2023</vt:lpstr>
      <vt:lpstr>Utveckling indirekta kostnader 2019–2023</vt:lpstr>
      <vt:lpstr>Vad händer nu?</vt:lpstr>
      <vt:lpstr>Vad förväntas av mig som chef?</vt:lpstr>
      <vt:lpstr>Process för ekonomi i balans</vt:lpstr>
      <vt:lpstr>50 år av kunskap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Upplägg /Agenda  </dc:title>
  <dc:creator>Emma Norman (HDa)</dc:creator>
  <cp:lastModifiedBy>Emma Norman (HDa)</cp:lastModifiedBy>
  <cp:revision>4</cp:revision>
  <cp:lastPrinted>2017-03-10T09:07:23Z</cp:lastPrinted>
  <dcterms:created xsi:type="dcterms:W3CDTF">2024-03-27T12:38:00Z</dcterms:created>
  <dcterms:modified xsi:type="dcterms:W3CDTF">2024-04-04T06:28:23Z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0x0101007104DFD016960E48B4316FB00FA4E3EA</vt:lpwstr>
  </property>
  <property fmtid="{D5CDD505-2E9C-101B-9397-08002B2CF9AE}" pid="3" name="TaxKeyword">
    <vt:lpwstr/>
  </property>
  <property fmtid="{D5CDD505-2E9C-101B-9397-08002B2CF9AE}" pid="4" name="Avdelning">
    <vt:lpwstr>2;#Kommunikationsavdelningen|40208715-28ac-40ac-8185-8faf1f647166</vt:lpwstr>
  </property>
  <property fmtid="{D5CDD505-2E9C-101B-9397-08002B2CF9AE}" pid="5" name="BeHDa_Dokumenttyp_Tax">
    <vt:lpwstr>22;#Presentation|a202e5b9-63bf-414e-80ec-98d7359f7f4b</vt:lpwstr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TemplateUrl">
    <vt:lpwstr/>
  </property>
  <property fmtid="{D5CDD505-2E9C-101B-9397-08002B2CF9AE}" pid="11" name="ComplianceAssetId">
    <vt:lpwstr/>
  </property>
  <property fmtid="{D5CDD505-2E9C-101B-9397-08002B2CF9AE}" pid="12" name="Dokumenttyp0">
    <vt:lpwstr>15;#Presentation|a202e5b9-63bf-414e-80ec-98d7359f7f4b</vt:lpwstr>
  </property>
  <property fmtid="{D5CDD505-2E9C-101B-9397-08002B2CF9AE}" pid="13" name="MediaServiceImageTags">
    <vt:lpwstr/>
  </property>
  <property fmtid="{D5CDD505-2E9C-101B-9397-08002B2CF9AE}" pid="14" name="Ansvarig_x0020_avdelning">
    <vt:lpwstr/>
  </property>
  <property fmtid="{D5CDD505-2E9C-101B-9397-08002B2CF9AE}" pid="15" name="Ansvarig avdelning">
    <vt:lpwstr>20;#Avdelningen för kommunikation|532e2d91-4a14-49ff-be6c-bc5dbfb65adf</vt:lpwstr>
  </property>
  <property fmtid="{D5CDD505-2E9C-101B-9397-08002B2CF9AE}" pid="16" name="j71aac9071894282af56d2a56ca631f1">
    <vt:lpwstr>Kommunikationsavdelningen|40208715-28ac-40ac-8185-8faf1f647166</vt:lpwstr>
  </property>
  <property fmtid="{D5CDD505-2E9C-101B-9397-08002B2CF9AE}" pid="17" name="_SourceUrl">
    <vt:lpwstr/>
  </property>
  <property fmtid="{D5CDD505-2E9C-101B-9397-08002B2CF9AE}" pid="18" name="_SharedFileIndex">
    <vt:lpwstr/>
  </property>
</Properties>
</file>