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C65"/>
    <a:srgbClr val="C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1"/>
    <p:restoredTop sz="86535"/>
  </p:normalViewPr>
  <p:slideViewPr>
    <p:cSldViewPr snapToGrid="0" snapToObjects="1">
      <p:cViewPr varScale="1">
        <p:scale>
          <a:sx n="76" d="100"/>
          <a:sy n="76" d="100"/>
        </p:scale>
        <p:origin x="114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staff\home\ima\Documents\Dokument-aktuella\PROJEKT\a-Investering-effekt\Case\Lernia\Figur%20Lernia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61924097378899E-2"/>
          <c:y val="0.1976518287302918"/>
          <c:w val="0.81687933813137337"/>
          <c:h val="0.64710488068047223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7844864"/>
        <c:axId val="77846400"/>
      </c:scatterChart>
      <c:valAx>
        <c:axId val="77844864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 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846400"/>
        <c:crosses val="autoZero"/>
        <c:crossBetween val="midCat"/>
      </c:valAx>
      <c:valAx>
        <c:axId val="77846400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Welding smoke mg/m3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8448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CBB8-93AA-FA41-A054-EC9AB38F47E2}" type="datetimeFigureOut">
              <a:rPr lang="en-US" smtClean="0"/>
              <a:t>4/18/2018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2734-EEDA-BD46-88A2-C45264BABF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0FA1-A36F-B54B-AA84-677FDD35289C}" type="datetimeFigureOut">
              <a:rPr lang="sv-SE" smtClean="0"/>
              <a:t>2018-04-18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C626-C32E-BE4F-9241-38E8A8CA19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EE89-CEAD-CA47-9FAD-50D610B2497F}" type="datetime1">
              <a:rPr lang="sv-SE" smtClean="0"/>
              <a:t>2018-04-18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E54-9408-9947-AFCD-8BD8B1F0DD56}" type="datetime1">
              <a:rPr lang="sv-SE" smtClean="0"/>
              <a:t>2018-04-18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1B65-F808-4D47-9308-7655ED2C207C}" type="datetime1">
              <a:rPr lang="sv-SE" smtClean="0"/>
              <a:t>2018-04-18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5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84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46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9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0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19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11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9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312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3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688-7C48-F64B-927C-AADD81CAA10A}" type="datetime1">
              <a:rPr lang="sv-SE" smtClean="0"/>
              <a:t>2018-04-18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6B93-4A3B-0A44-8A53-552CFBA1E365}" type="datetime1">
              <a:rPr lang="sv-SE" smtClean="0"/>
              <a:t>2018-04-18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159A-442F-C549-8301-82645822E0FE}" type="datetime1">
              <a:rPr lang="sv-SE" smtClean="0"/>
              <a:t>2018-04-18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17A9-3A63-484C-926B-4B6B36DB91B4}" type="datetime1">
              <a:rPr lang="sv-SE" smtClean="0"/>
              <a:t>2018-04-18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77D9-898E-5942-97BA-5302DD123EC5}" type="datetime1">
              <a:rPr lang="sv-SE" smtClean="0"/>
              <a:t>2018-04-18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8308-BF10-2749-9FE9-A5391F5CD546}" type="datetime1">
              <a:rPr lang="sv-SE" smtClean="0"/>
              <a:t>2018-04-18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1708-DD20-134D-AA6F-36D885236525}" type="datetime1">
              <a:rPr lang="sv-SE" smtClean="0"/>
              <a:t>2018-04-18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63" y="326589"/>
            <a:ext cx="887984" cy="950722"/>
          </a:xfrm>
          <a:prstGeom prst="rect">
            <a:avLst/>
          </a:prstGeom>
        </p:spPr>
      </p:pic>
      <p:pic>
        <p:nvPicPr>
          <p:cNvPr id="8" name="Picture 2" descr="line_3.eps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400800"/>
            <a:ext cx="84709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page_1_color_p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3400"/>
            <a:ext cx="8470900" cy="6184900"/>
          </a:xfrm>
          <a:prstGeom prst="rect">
            <a:avLst/>
          </a:prstGeom>
          <a:solidFill>
            <a:srgbClr val="341C65"/>
          </a:solidFill>
        </p:spPr>
      </p:pic>
      <p:pic>
        <p:nvPicPr>
          <p:cNvPr id="11" name="Picture 10" descr="line_3.eps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5" b="25195"/>
          <a:stretch/>
        </p:blipFill>
        <p:spPr>
          <a:xfrm>
            <a:off x="330200" y="6288300"/>
            <a:ext cx="8470900" cy="226800"/>
          </a:xfrm>
          <a:prstGeom prst="rect">
            <a:avLst/>
          </a:prstGeom>
        </p:spPr>
      </p:pic>
      <p:sp>
        <p:nvSpPr>
          <p:cNvPr id="13" name="Platshållare för text 2"/>
          <p:cNvSpPr txBox="1">
            <a:spLocks/>
          </p:cNvSpPr>
          <p:nvPr/>
        </p:nvSpPr>
        <p:spPr>
          <a:xfrm>
            <a:off x="330200" y="6571796"/>
            <a:ext cx="8467200" cy="2082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 © HÖGSKOLAN DALARNA | </a:t>
            </a:r>
            <a:r>
              <a:rPr lang="sv-SE" sz="60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2017-03-02</a:t>
            </a:r>
            <a:endParaRPr lang="en-US" sz="600" dirty="0" smtClean="0">
              <a:solidFill>
                <a:schemeClr val="bg1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723" y="2420495"/>
            <a:ext cx="7747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Kloka arbetsmiljöinvesteringar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860" y="4761056"/>
            <a:ext cx="1465803" cy="14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7" y="335254"/>
            <a:ext cx="8085138" cy="884676"/>
          </a:xfrm>
        </p:spPr>
        <p:txBody>
          <a:bodyPr/>
          <a:lstStyle/>
          <a:p>
            <a:r>
              <a:rPr lang="sv-SE" dirty="0" smtClean="0"/>
              <a:t>Investering i nya svetsbås</a:t>
            </a:r>
            <a:endParaRPr lang="sv-SE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-609600" y="2920498"/>
          <a:ext cx="4952161" cy="295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Bildobjek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930"/>
            <a:ext cx="2019156" cy="255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55" y="1185717"/>
            <a:ext cx="2080032" cy="2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9" y="3806659"/>
            <a:ext cx="3950548" cy="2521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9" y="3806659"/>
            <a:ext cx="3877126" cy="25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81000" y="990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Forskarna hittade liknande exempel </a:t>
            </a:r>
          </a:p>
          <a:p>
            <a:r>
              <a:rPr lang="sv-SE" sz="3600" dirty="0" smtClean="0"/>
              <a:t>där man satsat på säkrare maskiner, </a:t>
            </a:r>
          </a:p>
          <a:p>
            <a:r>
              <a:rPr lang="sv-SE" sz="3600" dirty="0" smtClean="0"/>
              <a:t>bättre skrivbord och andra </a:t>
            </a:r>
          </a:p>
          <a:p>
            <a:r>
              <a:rPr lang="sv-SE" sz="3600" dirty="0" smtClean="0"/>
              <a:t>arbetsmiljösatsningar </a:t>
            </a:r>
            <a:endParaRPr lang="sv-SE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896">
            <a:off x="6781800" y="3809999"/>
            <a:ext cx="1619966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261">
            <a:off x="3892161" y="3897681"/>
            <a:ext cx="1752599" cy="2019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953">
            <a:off x="1131742" y="3812631"/>
            <a:ext cx="1633497" cy="24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09" y="800037"/>
            <a:ext cx="8105502" cy="1515666"/>
          </a:xfrm>
        </p:spPr>
        <p:txBody>
          <a:bodyPr/>
          <a:lstStyle/>
          <a:p>
            <a:r>
              <a:rPr lang="sv-SE" dirty="0" smtClean="0"/>
              <a:t>Hur gör man då en klok arbetsmiljöinvestering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171"/>
            <a:ext cx="4876800" cy="374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Identifiera behovet:</a:t>
            </a:r>
          </a:p>
          <a:p>
            <a:r>
              <a:rPr lang="sv-SE" sz="2800" dirty="0"/>
              <a:t>Diskussioner i samband med regelbundna möten</a:t>
            </a:r>
          </a:p>
          <a:p>
            <a:r>
              <a:rPr lang="sv-SE" sz="2800" dirty="0"/>
              <a:t>Involvera berörda</a:t>
            </a:r>
          </a:p>
          <a:p>
            <a:pPr marL="0" indent="0">
              <a:buNone/>
            </a:pPr>
            <a:r>
              <a:rPr lang="sv-SE" sz="2800" dirty="0"/>
              <a:t>Prioritera:</a:t>
            </a:r>
          </a:p>
          <a:p>
            <a:r>
              <a:rPr lang="sv-SE" sz="2800" dirty="0"/>
              <a:t>Har vi kunskap</a:t>
            </a:r>
          </a:p>
          <a:p>
            <a:r>
              <a:rPr lang="sv-SE" sz="2800" dirty="0"/>
              <a:t>Genomför riskanalys</a:t>
            </a:r>
          </a:p>
          <a:p>
            <a:endParaRPr lang="sv-S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25266"/>
            <a:ext cx="28194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7116"/>
            <a:ext cx="2895600" cy="18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4631346" y="1582414"/>
            <a:ext cx="2061696" cy="208291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Cloud 7"/>
          <p:cNvSpPr/>
          <p:nvPr/>
        </p:nvSpPr>
        <p:spPr>
          <a:xfrm>
            <a:off x="7242834" y="1437817"/>
            <a:ext cx="1788432" cy="153981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5199"/>
            <a:ext cx="8085138" cy="1214437"/>
          </a:xfrm>
        </p:spPr>
        <p:txBody>
          <a:bodyPr/>
          <a:lstStyle/>
          <a:p>
            <a:r>
              <a:rPr lang="sv-SE" dirty="0"/>
              <a:t>Hur gör man </a:t>
            </a:r>
            <a:r>
              <a:rPr lang="sv-SE" dirty="0" smtClean="0"/>
              <a:t>….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8735"/>
            <a:ext cx="4906818" cy="4454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Definiera mål:</a:t>
            </a:r>
          </a:p>
          <a:p>
            <a:r>
              <a:rPr lang="sv-SE" sz="2800" dirty="0" smtClean="0"/>
              <a:t>Kravspecifikation</a:t>
            </a:r>
          </a:p>
          <a:p>
            <a:pPr lvl="1"/>
            <a:r>
              <a:rPr lang="sv-SE" sz="2800" dirty="0" smtClean="0"/>
              <a:t>Teknisk</a:t>
            </a:r>
          </a:p>
          <a:p>
            <a:pPr lvl="1"/>
            <a:r>
              <a:rPr lang="sv-SE" sz="2800" dirty="0" smtClean="0"/>
              <a:t>Utbildning</a:t>
            </a:r>
          </a:p>
          <a:p>
            <a:pPr lvl="1"/>
            <a:r>
              <a:rPr lang="sv-SE" sz="2800" dirty="0" smtClean="0"/>
              <a:t>Önskade resultat</a:t>
            </a:r>
          </a:p>
          <a:p>
            <a:r>
              <a:rPr lang="sv-SE" sz="2800" dirty="0" smtClean="0"/>
              <a:t>Återkoppla till riskanalys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02" y="2971800"/>
            <a:ext cx="2590800" cy="1694916"/>
          </a:xfrm>
          <a:prstGeom prst="rect">
            <a:avLst/>
          </a:prstGeom>
        </p:spPr>
      </p:pic>
      <p:pic>
        <p:nvPicPr>
          <p:cNvPr id="7" name="Picture 6" descr="Category:Office chairs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06" y="1607960"/>
            <a:ext cx="704088" cy="1088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973">
            <a:off x="5055779" y="1981200"/>
            <a:ext cx="1212829" cy="10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87">
            <a:off x="5459521" y="1888385"/>
            <a:ext cx="3146745" cy="2137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gör man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5022850" cy="374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Upphandling:</a:t>
            </a:r>
          </a:p>
          <a:p>
            <a:r>
              <a:rPr lang="sv-SE" sz="2800" dirty="0"/>
              <a:t>Flera offerter</a:t>
            </a:r>
          </a:p>
          <a:p>
            <a:r>
              <a:rPr lang="sv-SE" sz="2800" dirty="0"/>
              <a:t>Värdera </a:t>
            </a:r>
            <a:r>
              <a:rPr lang="sv-SE" sz="2800" dirty="0" smtClean="0"/>
              <a:t>leverantörens kompetens</a:t>
            </a:r>
            <a:endParaRPr lang="sv-SE" sz="2800" dirty="0"/>
          </a:p>
          <a:p>
            <a:r>
              <a:rPr lang="sv-SE" sz="2800" dirty="0"/>
              <a:t>Villkora för utbetalning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741">
            <a:off x="6567987" y="39613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7200"/>
            <a:ext cx="8085138" cy="1214437"/>
          </a:xfrm>
        </p:spPr>
        <p:txBody>
          <a:bodyPr/>
          <a:lstStyle/>
          <a:p>
            <a:r>
              <a:rPr lang="sv-SE" dirty="0"/>
              <a:t>Hur gör man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41" y="1752600"/>
            <a:ext cx="4161559" cy="3744912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 smtClean="0"/>
              <a:t>Genomförande:</a:t>
            </a:r>
          </a:p>
          <a:p>
            <a:r>
              <a:rPr lang="sv-SE" sz="2800" dirty="0" smtClean="0"/>
              <a:t>Involvera berörda</a:t>
            </a:r>
          </a:p>
          <a:p>
            <a:r>
              <a:rPr lang="sv-SE" sz="2800" dirty="0" smtClean="0"/>
              <a:t>Tidsätt</a:t>
            </a:r>
          </a:p>
          <a:p>
            <a:r>
              <a:rPr lang="sv-SE" sz="2800" dirty="0" smtClean="0"/>
              <a:t>Utbilda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540">
            <a:off x="5866898" y="1909959"/>
            <a:ext cx="2703310" cy="1802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62400"/>
            <a:ext cx="1584604" cy="211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3055845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62000" y="1219200"/>
            <a:ext cx="72298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dirty="0" smtClean="0"/>
              <a:t>Det här låter som systematiskt </a:t>
            </a:r>
          </a:p>
          <a:p>
            <a:pPr algn="ctr"/>
            <a:r>
              <a:rPr lang="sv-SE" sz="4000" dirty="0" smtClean="0"/>
              <a:t>arbetsmiljöarbete</a:t>
            </a:r>
          </a:p>
          <a:p>
            <a:pPr algn="ctr"/>
            <a:endParaRPr lang="sv-SE" sz="4000" dirty="0" smtClean="0"/>
          </a:p>
          <a:p>
            <a:pPr algn="ctr"/>
            <a:endParaRPr lang="en-GB" sz="4000" dirty="0"/>
          </a:p>
          <a:p>
            <a:pPr algn="ctr"/>
            <a:r>
              <a:rPr lang="sv-SE" sz="4000" dirty="0"/>
              <a:t>L</a:t>
            </a:r>
            <a:r>
              <a:rPr lang="sv-SE" sz="4000" dirty="0" smtClean="0"/>
              <a:t>ycka </a:t>
            </a:r>
            <a:r>
              <a:rPr lang="sv-SE" sz="4000" dirty="0"/>
              <a:t>till med era </a:t>
            </a:r>
            <a:endParaRPr lang="sv-SE" sz="4000" dirty="0" smtClean="0"/>
          </a:p>
          <a:p>
            <a:pPr algn="ctr"/>
            <a:r>
              <a:rPr lang="sv-SE" sz="4000" dirty="0" smtClean="0"/>
              <a:t>arbetsmiljöinvesteringar </a:t>
            </a:r>
            <a:r>
              <a:rPr lang="sv-SE" sz="4000" dirty="0"/>
              <a:t>!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633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2" y="2274888"/>
            <a:ext cx="8064500" cy="3744912"/>
          </a:xfrm>
        </p:spPr>
        <p:txBody>
          <a:bodyPr/>
          <a:lstStyle/>
          <a:p>
            <a:pPr marL="0" indent="0" algn="ctr">
              <a:buNone/>
            </a:pPr>
            <a:r>
              <a:rPr lang="sv-SE" sz="4000" dirty="0" smtClean="0"/>
              <a:t>Ett forskningsprojekt från Högskolan Dalarna finansierat av AFA Försäkring</a:t>
            </a:r>
            <a:endParaRPr lang="sv-SE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60701" y="6019800"/>
            <a:ext cx="268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Ing-Marie Andersson  Gunnar Rosén</a:t>
            </a:r>
          </a:p>
          <a:p>
            <a:r>
              <a:rPr lang="sv-SE" sz="1200" dirty="0" smtClean="0"/>
              <a:t>	2017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90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85">
            <a:off x="5886634" y="2525465"/>
            <a:ext cx="2960266" cy="373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61" y="643125"/>
            <a:ext cx="2717321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236" y="1045461"/>
            <a:ext cx="1994735" cy="1219201"/>
          </a:xfrm>
        </p:spPr>
        <p:txBody>
          <a:bodyPr/>
          <a:lstStyle/>
          <a:p>
            <a:r>
              <a:rPr lang="sv-SE" dirty="0" smtClean="0"/>
              <a:t>Arbets-miljöer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1">
            <a:off x="1838009" y="3376620"/>
            <a:ext cx="3493331" cy="301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29">
            <a:off x="192992" y="662042"/>
            <a:ext cx="2889230" cy="32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685801" y="1752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När man ändå ska göra något </a:t>
            </a:r>
          </a:p>
          <a:p>
            <a:r>
              <a:rPr lang="sv-SE" sz="4000" dirty="0" smtClean="0"/>
              <a:t>för att ordna bra arbetsplatser </a:t>
            </a:r>
          </a:p>
          <a:p>
            <a:r>
              <a:rPr lang="sv-SE" sz="4000" dirty="0" smtClean="0"/>
              <a:t>ska man väl göra det klokt!</a:t>
            </a:r>
            <a:endParaRPr lang="sv-SE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16741"/>
            <a:ext cx="3709357" cy="39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4800" y="28194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Företag i Sverige lägger ner stora resurser för att ordna trivsamma, hälsosamma och säkra arbetsplatser för sina anställda. Det är ju bra men…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0437" y="-1166812"/>
            <a:ext cx="19621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371600" y="2057400"/>
            <a:ext cx="6460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… får man ut bästa möjliga </a:t>
            </a:r>
          </a:p>
          <a:p>
            <a:r>
              <a:rPr lang="sv-SE" sz="4000" dirty="0" smtClean="0"/>
              <a:t>resultat av satsningarna?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3117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66801" y="17526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Forskare vid Högskolan Dalarna har gått igenom 12 olika</a:t>
            </a:r>
          </a:p>
          <a:p>
            <a:r>
              <a:rPr lang="sv-SE" sz="4000" dirty="0" smtClean="0"/>
              <a:t>fall där man på företag lagt ned </a:t>
            </a:r>
          </a:p>
          <a:p>
            <a:r>
              <a:rPr lang="sv-SE" sz="4000" dirty="0" smtClean="0"/>
              <a:t>ansenliga belopp för att förbättra </a:t>
            </a:r>
          </a:p>
          <a:p>
            <a:r>
              <a:rPr lang="sv-SE" sz="4000" dirty="0" smtClean="0"/>
              <a:t>arbetsmiljön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072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66800" y="2133600"/>
            <a:ext cx="7202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Och man kunde konstatera att </a:t>
            </a:r>
          </a:p>
          <a:p>
            <a:r>
              <a:rPr lang="sv-SE" sz="4000" dirty="0" smtClean="0"/>
              <a:t>mycket kunde göras klokare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497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00200" y="10668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Det räcker inte med att investera i en lösning - den måste användas klokt också</a:t>
            </a:r>
          </a:p>
          <a:p>
            <a:endParaRPr lang="sv-SE" sz="4000" dirty="0" smtClean="0"/>
          </a:p>
          <a:p>
            <a:endParaRPr lang="sv-SE" sz="4000" dirty="0" smtClean="0"/>
          </a:p>
          <a:p>
            <a:r>
              <a:rPr lang="sv-SE" sz="4000" dirty="0" smtClean="0"/>
              <a:t>Titta på det här exemplet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4293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13574" y="914400"/>
            <a:ext cx="731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/>
              <a:t>Svetsutsug köptes in för hundratusentals kronor men man missade att lära personalen att använda dem effektivt</a:t>
            </a:r>
          </a:p>
          <a:p>
            <a:endParaRPr lang="sv-SE" sz="4000" dirty="0" smtClean="0"/>
          </a:p>
          <a:p>
            <a:r>
              <a:rPr lang="sv-SE" sz="4000" dirty="0" smtClean="0"/>
              <a:t>Där missade man en stor del av den möjliga effekten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5230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_PPT_Allmän_presentation_Master (Skrivskyddad)" id="{7F044AA2-B4DE-E546-A9FB-FB3E27F1B88A}" vid="{0EE18285-92D4-464B-ACFB-2F0BFB6481F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Powerpointpresentation (1)</Template>
  <TotalTime>14</TotalTime>
  <Words>256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Office-tema</vt:lpstr>
      <vt:lpstr>PowerPoint Presentation</vt:lpstr>
      <vt:lpstr>Arbets-miljöer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Investering i nya svetsbås</vt:lpstr>
      <vt:lpstr>PowerPoint Presentation</vt:lpstr>
      <vt:lpstr>Hur gör man då en klok arbetsmiljöinvestering</vt:lpstr>
      <vt:lpstr>Hur gör man ….</vt:lpstr>
      <vt:lpstr>Hur gör man ….</vt:lpstr>
      <vt:lpstr>Hur gör man ….</vt:lpstr>
      <vt:lpstr>PowerPoint Presentation</vt:lpstr>
      <vt:lpstr>PowerPoint Presentation</vt:lpstr>
    </vt:vector>
  </TitlesOfParts>
  <Company>Högskolan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Ing-Marie Andersson</dc:creator>
  <cp:lastModifiedBy>Ing-Marie Andersson</cp:lastModifiedBy>
  <cp:revision>3</cp:revision>
  <cp:lastPrinted>2017-03-10T09:07:23Z</cp:lastPrinted>
  <dcterms:created xsi:type="dcterms:W3CDTF">2017-10-02T18:17:31Z</dcterms:created>
  <dcterms:modified xsi:type="dcterms:W3CDTF">2018-04-18T11:34:52Z</dcterms:modified>
</cp:coreProperties>
</file>